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76" r:id="rId8"/>
    <p:sldId id="274" r:id="rId9"/>
    <p:sldId id="273" r:id="rId10"/>
    <p:sldId id="271" r:id="rId11"/>
    <p:sldId id="270" r:id="rId12"/>
    <p:sldId id="272" r:id="rId13"/>
    <p:sldId id="275" r:id="rId14"/>
    <p:sldId id="269" r:id="rId15"/>
    <p:sldId id="261" r:id="rId16"/>
    <p:sldId id="267" r:id="rId17"/>
    <p:sldId id="262" r:id="rId18"/>
    <p:sldId id="263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5"/>
    <p:restoredTop sz="94643"/>
  </p:normalViewPr>
  <p:slideViewPr>
    <p:cSldViewPr snapToGrid="0" snapToObjects="1">
      <p:cViewPr>
        <p:scale>
          <a:sx n="104" d="100"/>
          <a:sy n="104" d="100"/>
        </p:scale>
        <p:origin x="51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7FD4B-7A48-4E11-B446-55134E60E5A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70A32B-4329-4900-83BD-84E436868BE4}">
      <dgm:prSet/>
      <dgm:spPr/>
      <dgm:t>
        <a:bodyPr/>
        <a:lstStyle/>
        <a:p>
          <a:pPr>
            <a:defRPr b="1"/>
          </a:pPr>
          <a:r>
            <a:rPr lang="en-GB" dirty="0"/>
            <a:t>Import package</a:t>
          </a:r>
          <a:endParaRPr lang="en-US" dirty="0"/>
        </a:p>
      </dgm:t>
    </dgm:pt>
    <dgm:pt modelId="{939D136C-C53B-4EC2-A69E-411625958D54}" type="parTrans" cxnId="{2D3CE733-84EA-4741-9DB8-D85669AA8D23}">
      <dgm:prSet/>
      <dgm:spPr/>
      <dgm:t>
        <a:bodyPr/>
        <a:lstStyle/>
        <a:p>
          <a:endParaRPr lang="en-US"/>
        </a:p>
      </dgm:t>
    </dgm:pt>
    <dgm:pt modelId="{1A5765A7-E53E-4AE0-9FE1-E621A711C685}" type="sibTrans" cxnId="{2D3CE733-84EA-4741-9DB8-D85669AA8D23}">
      <dgm:prSet/>
      <dgm:spPr/>
      <dgm:t>
        <a:bodyPr/>
        <a:lstStyle/>
        <a:p>
          <a:endParaRPr lang="en-US"/>
        </a:p>
      </dgm:t>
    </dgm:pt>
    <dgm:pt modelId="{B5DFB23A-C68E-49DA-973D-A90FA7FC7B8C}">
      <dgm:prSet/>
      <dgm:spPr/>
      <dgm:t>
        <a:bodyPr/>
        <a:lstStyle/>
        <a:p>
          <a:pPr>
            <a:defRPr b="1"/>
          </a:pPr>
          <a:r>
            <a:rPr lang="en-GB"/>
            <a:t>Data processing</a:t>
          </a:r>
          <a:endParaRPr lang="en-US"/>
        </a:p>
      </dgm:t>
    </dgm:pt>
    <dgm:pt modelId="{2C4DEB68-8F81-40D7-A872-77B921895681}" type="parTrans" cxnId="{072163E5-33A6-43CF-BB48-484609828FE9}">
      <dgm:prSet/>
      <dgm:spPr/>
      <dgm:t>
        <a:bodyPr/>
        <a:lstStyle/>
        <a:p>
          <a:endParaRPr lang="en-US"/>
        </a:p>
      </dgm:t>
    </dgm:pt>
    <dgm:pt modelId="{0DB03599-CBCD-4B73-9E67-9CB55F5E19AC}" type="sibTrans" cxnId="{072163E5-33A6-43CF-BB48-484609828FE9}">
      <dgm:prSet/>
      <dgm:spPr/>
      <dgm:t>
        <a:bodyPr/>
        <a:lstStyle/>
        <a:p>
          <a:endParaRPr lang="en-US"/>
        </a:p>
      </dgm:t>
    </dgm:pt>
    <dgm:pt modelId="{FCABCD17-BB9D-4F18-A442-E578181164C5}">
      <dgm:prSet/>
      <dgm:spPr/>
      <dgm:t>
        <a:bodyPr/>
        <a:lstStyle/>
        <a:p>
          <a:r>
            <a:rPr lang="en-GB" dirty="0"/>
            <a:t>Mapping words in a given language to values</a:t>
          </a:r>
          <a:endParaRPr lang="en-US" dirty="0"/>
        </a:p>
      </dgm:t>
    </dgm:pt>
    <dgm:pt modelId="{B7DDD7D9-F9B5-4E80-B1AB-2A117B7A55FD}" type="parTrans" cxnId="{2544EC44-3430-42C0-A1F4-F998006F02C8}">
      <dgm:prSet/>
      <dgm:spPr/>
      <dgm:t>
        <a:bodyPr/>
        <a:lstStyle/>
        <a:p>
          <a:endParaRPr lang="en-US"/>
        </a:p>
      </dgm:t>
    </dgm:pt>
    <dgm:pt modelId="{ECA55416-9E59-49CE-8B91-CDEB8997BD3B}" type="sibTrans" cxnId="{2544EC44-3430-42C0-A1F4-F998006F02C8}">
      <dgm:prSet/>
      <dgm:spPr/>
      <dgm:t>
        <a:bodyPr/>
        <a:lstStyle/>
        <a:p>
          <a:endParaRPr lang="en-US"/>
        </a:p>
      </dgm:t>
    </dgm:pt>
    <dgm:pt modelId="{46BDB4D4-BBC8-4A7E-AB72-3C22FC17530A}">
      <dgm:prSet/>
      <dgm:spPr/>
      <dgm:t>
        <a:bodyPr/>
        <a:lstStyle/>
        <a:p>
          <a:r>
            <a:rPr lang="en-GB" dirty="0"/>
            <a:t>Normalizing string</a:t>
          </a:r>
          <a:endParaRPr lang="en-US" dirty="0"/>
        </a:p>
      </dgm:t>
    </dgm:pt>
    <dgm:pt modelId="{F98C96C1-29A2-481C-8734-8554113D15F1}" type="parTrans" cxnId="{B43C7DF9-65A7-4D3F-8393-DD8A3B0530BF}">
      <dgm:prSet/>
      <dgm:spPr/>
      <dgm:t>
        <a:bodyPr/>
        <a:lstStyle/>
        <a:p>
          <a:endParaRPr lang="en-US"/>
        </a:p>
      </dgm:t>
    </dgm:pt>
    <dgm:pt modelId="{DE233EBD-8143-4BBD-BCCE-6BFAD054C4FA}" type="sibTrans" cxnId="{B43C7DF9-65A7-4D3F-8393-DD8A3B0530BF}">
      <dgm:prSet/>
      <dgm:spPr/>
      <dgm:t>
        <a:bodyPr/>
        <a:lstStyle/>
        <a:p>
          <a:endParaRPr lang="en-US"/>
        </a:p>
      </dgm:t>
    </dgm:pt>
    <dgm:pt modelId="{171594A8-E1CB-4FF7-909E-C4345C78F808}">
      <dgm:prSet/>
      <dgm:spPr/>
      <dgm:t>
        <a:bodyPr/>
        <a:lstStyle/>
        <a:p>
          <a:r>
            <a:rPr lang="en-GB"/>
            <a:t>Loading the data from the persistence file into memory, and instantiating the </a:t>
          </a:r>
          <a:r>
            <a:rPr lang="en-GB" i="1"/>
            <a:t>Lang</a:t>
          </a:r>
          <a:r>
            <a:rPr lang="en-GB"/>
            <a:t> class </a:t>
          </a:r>
          <a:endParaRPr lang="en-US"/>
        </a:p>
      </dgm:t>
    </dgm:pt>
    <dgm:pt modelId="{0C1F9013-95BF-4B35-8E16-067824B432B7}" type="parTrans" cxnId="{38B99EAB-7B9F-4119-A2E3-51B450DC20F9}">
      <dgm:prSet/>
      <dgm:spPr/>
      <dgm:t>
        <a:bodyPr/>
        <a:lstStyle/>
        <a:p>
          <a:endParaRPr lang="en-US"/>
        </a:p>
      </dgm:t>
    </dgm:pt>
    <dgm:pt modelId="{F6CA9C52-42D8-430C-A542-E9A82EE6B548}" type="sibTrans" cxnId="{38B99EAB-7B9F-4119-A2E3-51B450DC20F9}">
      <dgm:prSet/>
      <dgm:spPr/>
      <dgm:t>
        <a:bodyPr/>
        <a:lstStyle/>
        <a:p>
          <a:endParaRPr lang="en-US"/>
        </a:p>
      </dgm:t>
    </dgm:pt>
    <dgm:pt modelId="{D0D2BFFF-2628-4ADA-BD01-49922310D600}">
      <dgm:prSet/>
      <dgm:spPr/>
      <dgm:t>
        <a:bodyPr/>
        <a:lstStyle/>
        <a:p>
          <a:r>
            <a:rPr lang="en-GB" dirty="0"/>
            <a:t>Filtering out the language pairs that meet the requirements</a:t>
          </a:r>
          <a:endParaRPr lang="en-US" dirty="0"/>
        </a:p>
      </dgm:t>
    </dgm:pt>
    <dgm:pt modelId="{B2594F1B-5E02-48ED-AACC-1C93BE7D1D70}" type="parTrans" cxnId="{4038FA1D-8BFA-4492-88D6-7090523F13B0}">
      <dgm:prSet/>
      <dgm:spPr/>
      <dgm:t>
        <a:bodyPr/>
        <a:lstStyle/>
        <a:p>
          <a:endParaRPr lang="en-US"/>
        </a:p>
      </dgm:t>
    </dgm:pt>
    <dgm:pt modelId="{7533BC0F-963A-48BE-91A6-8309313E37BA}" type="sibTrans" cxnId="{4038FA1D-8BFA-4492-88D6-7090523F13B0}">
      <dgm:prSet/>
      <dgm:spPr/>
      <dgm:t>
        <a:bodyPr/>
        <a:lstStyle/>
        <a:p>
          <a:endParaRPr lang="en-US"/>
        </a:p>
      </dgm:t>
    </dgm:pt>
    <dgm:pt modelId="{27AE238C-A0A8-4692-BF27-56A7DBC4E382}">
      <dgm:prSet/>
      <dgm:spPr/>
      <dgm:t>
        <a:bodyPr/>
        <a:lstStyle/>
        <a:p>
          <a:r>
            <a:rPr lang="en-GB" dirty="0"/>
            <a:t>Integrating the data preparation function shown above, and mapping the language pairs to values using the </a:t>
          </a:r>
          <a:r>
            <a:rPr lang="en-GB" i="1" dirty="0"/>
            <a:t>Lang</a:t>
          </a:r>
          <a:r>
            <a:rPr lang="en-GB" dirty="0"/>
            <a:t> class</a:t>
          </a:r>
          <a:endParaRPr lang="en-US" dirty="0"/>
        </a:p>
      </dgm:t>
    </dgm:pt>
    <dgm:pt modelId="{4454D1BE-BC23-43A9-A053-4CF9B54F0482}" type="parTrans" cxnId="{3C4B8511-0D3C-428C-95F7-A29D60787797}">
      <dgm:prSet/>
      <dgm:spPr/>
      <dgm:t>
        <a:bodyPr/>
        <a:lstStyle/>
        <a:p>
          <a:endParaRPr lang="en-US"/>
        </a:p>
      </dgm:t>
    </dgm:pt>
    <dgm:pt modelId="{BD0E7092-78BD-4A80-8A55-92077E7C8EC4}" type="sibTrans" cxnId="{3C4B8511-0D3C-428C-95F7-A29D60787797}">
      <dgm:prSet/>
      <dgm:spPr/>
      <dgm:t>
        <a:bodyPr/>
        <a:lstStyle/>
        <a:p>
          <a:endParaRPr lang="en-US"/>
        </a:p>
      </dgm:t>
    </dgm:pt>
    <dgm:pt modelId="{B2904167-815B-4941-B357-4BE3B444E2CF}">
      <dgm:prSet/>
      <dgm:spPr/>
      <dgm:t>
        <a:bodyPr/>
        <a:lstStyle/>
        <a:p>
          <a:r>
            <a:rPr lang="en-GB"/>
            <a:t>Transform the language pairs into the tensor needed for model input</a:t>
          </a:r>
          <a:endParaRPr lang="en-US"/>
        </a:p>
      </dgm:t>
    </dgm:pt>
    <dgm:pt modelId="{23737D19-3843-4F95-9E35-1E4F961103D6}" type="parTrans" cxnId="{2FF1B504-12E2-401D-A415-EFE4D389C0BC}">
      <dgm:prSet/>
      <dgm:spPr/>
      <dgm:t>
        <a:bodyPr/>
        <a:lstStyle/>
        <a:p>
          <a:endParaRPr lang="en-US"/>
        </a:p>
      </dgm:t>
    </dgm:pt>
    <dgm:pt modelId="{00BC52B7-D792-4F6B-A832-1E237DB893EA}" type="sibTrans" cxnId="{2FF1B504-12E2-401D-A415-EFE4D389C0BC}">
      <dgm:prSet/>
      <dgm:spPr/>
      <dgm:t>
        <a:bodyPr/>
        <a:lstStyle/>
        <a:p>
          <a:endParaRPr lang="en-US"/>
        </a:p>
      </dgm:t>
    </dgm:pt>
    <dgm:pt modelId="{1AEBD745-3407-4D28-85D0-99F5F9E6E2B4}">
      <dgm:prSet/>
      <dgm:spPr/>
      <dgm:t>
        <a:bodyPr/>
        <a:lstStyle/>
        <a:p>
          <a:pPr>
            <a:defRPr b="1"/>
          </a:pPr>
          <a:r>
            <a:rPr lang="en-GB"/>
            <a:t>Building GRU-based encoders and decoders</a:t>
          </a:r>
          <a:endParaRPr lang="en-US"/>
        </a:p>
      </dgm:t>
    </dgm:pt>
    <dgm:pt modelId="{278D9EE5-89EA-49DB-85A1-6A610ADF2305}" type="parTrans" cxnId="{9DAAA8B4-74DA-47EF-98CF-BCCB376BB85A}">
      <dgm:prSet/>
      <dgm:spPr/>
      <dgm:t>
        <a:bodyPr/>
        <a:lstStyle/>
        <a:p>
          <a:endParaRPr lang="en-US"/>
        </a:p>
      </dgm:t>
    </dgm:pt>
    <dgm:pt modelId="{F3788899-1721-4023-92FB-608654419589}" type="sibTrans" cxnId="{9DAAA8B4-74DA-47EF-98CF-BCCB376BB85A}">
      <dgm:prSet/>
      <dgm:spPr/>
      <dgm:t>
        <a:bodyPr/>
        <a:lstStyle/>
        <a:p>
          <a:endParaRPr lang="en-US"/>
        </a:p>
      </dgm:t>
    </dgm:pt>
    <dgm:pt modelId="{0C8503D2-8D0B-45B8-A65A-B2A6DA2D2366}">
      <dgm:prSet/>
      <dgm:spPr/>
      <dgm:t>
        <a:bodyPr/>
        <a:lstStyle/>
        <a:p>
          <a:r>
            <a:rPr lang="en-GB"/>
            <a:t>Building a GRU-based encoder</a:t>
          </a:r>
          <a:endParaRPr lang="en-US"/>
        </a:p>
      </dgm:t>
    </dgm:pt>
    <dgm:pt modelId="{37F5BA49-0C2F-40AB-8F65-2153A03419B2}" type="parTrans" cxnId="{7801E33E-739E-4ED5-9A6D-BB450D5820FF}">
      <dgm:prSet/>
      <dgm:spPr/>
      <dgm:t>
        <a:bodyPr/>
        <a:lstStyle/>
        <a:p>
          <a:endParaRPr lang="en-US"/>
        </a:p>
      </dgm:t>
    </dgm:pt>
    <dgm:pt modelId="{6F936509-EBD0-41DD-BA91-17C2E19DEF31}" type="sibTrans" cxnId="{7801E33E-739E-4ED5-9A6D-BB450D5820FF}">
      <dgm:prSet/>
      <dgm:spPr/>
      <dgm:t>
        <a:bodyPr/>
        <a:lstStyle/>
        <a:p>
          <a:endParaRPr lang="en-US"/>
        </a:p>
      </dgm:t>
    </dgm:pt>
    <dgm:pt modelId="{98F8A117-3AE5-4BF5-BD94-1B8E0C1384B3}">
      <dgm:prSet/>
      <dgm:spPr/>
      <dgm:t>
        <a:bodyPr/>
        <a:lstStyle/>
        <a:p>
          <a:r>
            <a:rPr lang="en-GB"/>
            <a:t>Building a GRU-based decoder</a:t>
          </a:r>
          <a:endParaRPr lang="en-US"/>
        </a:p>
      </dgm:t>
    </dgm:pt>
    <dgm:pt modelId="{D9179880-3603-48E1-A552-C0C0359956DE}" type="parTrans" cxnId="{1F299C8B-7ECC-4221-8405-622404CC2427}">
      <dgm:prSet/>
      <dgm:spPr/>
      <dgm:t>
        <a:bodyPr/>
        <a:lstStyle/>
        <a:p>
          <a:endParaRPr lang="en-US"/>
        </a:p>
      </dgm:t>
    </dgm:pt>
    <dgm:pt modelId="{6F553595-2E4D-4F4D-A4DE-64B57F1A8AF1}" type="sibTrans" cxnId="{1F299C8B-7ECC-4221-8405-622404CC2427}">
      <dgm:prSet/>
      <dgm:spPr/>
      <dgm:t>
        <a:bodyPr/>
        <a:lstStyle/>
        <a:p>
          <a:endParaRPr lang="en-US"/>
        </a:p>
      </dgm:t>
    </dgm:pt>
    <dgm:pt modelId="{AFF16C02-56C0-44EC-AF23-0631CA2BAD4E}">
      <dgm:prSet/>
      <dgm:spPr/>
      <dgm:t>
        <a:bodyPr/>
        <a:lstStyle/>
        <a:p>
          <a:r>
            <a:rPr lang="en-GB"/>
            <a:t>Building decoder based on GRU and Attention</a:t>
          </a:r>
          <a:endParaRPr lang="en-US"/>
        </a:p>
      </dgm:t>
    </dgm:pt>
    <dgm:pt modelId="{7FE81DF2-CE86-4DDD-A54A-61E5D69920EA}" type="parTrans" cxnId="{6DD29DC1-AA6E-4DDA-BC08-0A7E5DF19844}">
      <dgm:prSet/>
      <dgm:spPr/>
      <dgm:t>
        <a:bodyPr/>
        <a:lstStyle/>
        <a:p>
          <a:endParaRPr lang="en-US"/>
        </a:p>
      </dgm:t>
    </dgm:pt>
    <dgm:pt modelId="{A73D9911-EE3F-4800-9B2C-4B26E59B558B}" type="sibTrans" cxnId="{6DD29DC1-AA6E-4DDA-BC08-0A7E5DF19844}">
      <dgm:prSet/>
      <dgm:spPr/>
      <dgm:t>
        <a:bodyPr/>
        <a:lstStyle/>
        <a:p>
          <a:endParaRPr lang="en-US"/>
        </a:p>
      </dgm:t>
    </dgm:pt>
    <dgm:pt modelId="{221DDD24-75F8-4627-BCC5-BC707065A66D}">
      <dgm:prSet/>
      <dgm:spPr/>
      <dgm:t>
        <a:bodyPr/>
        <a:lstStyle/>
        <a:p>
          <a:pPr>
            <a:defRPr b="1"/>
          </a:pPr>
          <a:r>
            <a:rPr lang="en-GB"/>
            <a:t>Construct model training function and perform training</a:t>
          </a:r>
          <a:endParaRPr lang="en-US"/>
        </a:p>
      </dgm:t>
    </dgm:pt>
    <dgm:pt modelId="{E7F7DB69-43E6-4AC6-A99D-7CA5717238C0}" type="parTrans" cxnId="{678253E7-204C-404A-B52F-F41C311C1F2E}">
      <dgm:prSet/>
      <dgm:spPr/>
      <dgm:t>
        <a:bodyPr/>
        <a:lstStyle/>
        <a:p>
          <a:endParaRPr lang="en-US"/>
        </a:p>
      </dgm:t>
    </dgm:pt>
    <dgm:pt modelId="{D7014283-C6D1-4C94-A7F2-D6288F0B4136}" type="sibTrans" cxnId="{678253E7-204C-404A-B52F-F41C311C1F2E}">
      <dgm:prSet/>
      <dgm:spPr/>
      <dgm:t>
        <a:bodyPr/>
        <a:lstStyle/>
        <a:p>
          <a:endParaRPr lang="en-US"/>
        </a:p>
      </dgm:t>
    </dgm:pt>
    <dgm:pt modelId="{085A51A4-F5D4-43D8-ACDE-8CF67869AD5F}">
      <dgm:prSet/>
      <dgm:spPr/>
      <dgm:t>
        <a:bodyPr/>
        <a:lstStyle/>
        <a:p>
          <a:r>
            <a:rPr lang="en-GB"/>
            <a:t>Constructing training functions</a:t>
          </a:r>
          <a:endParaRPr lang="en-US"/>
        </a:p>
      </dgm:t>
    </dgm:pt>
    <dgm:pt modelId="{C7ACA346-BD9B-4D9A-BE02-6146C093006D}" type="parTrans" cxnId="{5123770C-2CC9-4A46-9610-200C1AFD46B3}">
      <dgm:prSet/>
      <dgm:spPr/>
      <dgm:t>
        <a:bodyPr/>
        <a:lstStyle/>
        <a:p>
          <a:endParaRPr lang="en-US"/>
        </a:p>
      </dgm:t>
    </dgm:pt>
    <dgm:pt modelId="{E1A51169-3D94-4302-B8E7-5E0DF36722D4}" type="sibTrans" cxnId="{5123770C-2CC9-4A46-9610-200C1AFD46B3}">
      <dgm:prSet/>
      <dgm:spPr/>
      <dgm:t>
        <a:bodyPr/>
        <a:lstStyle/>
        <a:p>
          <a:endParaRPr lang="en-US"/>
        </a:p>
      </dgm:t>
    </dgm:pt>
    <dgm:pt modelId="{6B91EEA8-9196-4BF2-B817-C4E18691A0C3}">
      <dgm:prSet/>
      <dgm:spPr/>
      <dgm:t>
        <a:bodyPr/>
        <a:lstStyle/>
        <a:p>
          <a:r>
            <a:rPr lang="en-GB"/>
            <a:t>Constructing time calculation functions</a:t>
          </a:r>
          <a:endParaRPr lang="en-US"/>
        </a:p>
      </dgm:t>
    </dgm:pt>
    <dgm:pt modelId="{2B4BD22B-E97A-4608-9753-3DF16830F2CD}" type="parTrans" cxnId="{2A9A117A-E7E0-4197-8995-52334F81F661}">
      <dgm:prSet/>
      <dgm:spPr/>
      <dgm:t>
        <a:bodyPr/>
        <a:lstStyle/>
        <a:p>
          <a:endParaRPr lang="en-US"/>
        </a:p>
      </dgm:t>
    </dgm:pt>
    <dgm:pt modelId="{24E8A58E-977F-4C7E-AD3D-D9A919DC8330}" type="sibTrans" cxnId="{2A9A117A-E7E0-4197-8995-52334F81F661}">
      <dgm:prSet/>
      <dgm:spPr/>
      <dgm:t>
        <a:bodyPr/>
        <a:lstStyle/>
        <a:p>
          <a:endParaRPr lang="en-US"/>
        </a:p>
      </dgm:t>
    </dgm:pt>
    <dgm:pt modelId="{5604E688-FC65-4462-B770-319FA3EF3C36}">
      <dgm:prSet/>
      <dgm:spPr/>
      <dgm:t>
        <a:bodyPr/>
        <a:lstStyle/>
        <a:p>
          <a:r>
            <a:rPr lang="en-GB"/>
            <a:t>Calling training functions and printing logs and graphing</a:t>
          </a:r>
          <a:endParaRPr lang="en-US"/>
        </a:p>
      </dgm:t>
    </dgm:pt>
    <dgm:pt modelId="{8382760A-3272-43FF-8B10-FB1438CDCFCD}" type="parTrans" cxnId="{609F1D00-9B2C-4D2D-91B3-32C34FAE6354}">
      <dgm:prSet/>
      <dgm:spPr/>
      <dgm:t>
        <a:bodyPr/>
        <a:lstStyle/>
        <a:p>
          <a:endParaRPr lang="en-US"/>
        </a:p>
      </dgm:t>
    </dgm:pt>
    <dgm:pt modelId="{533B1DEF-D594-4184-9BC9-0846DADBAE4A}" type="sibTrans" cxnId="{609F1D00-9B2C-4D2D-91B3-32C34FAE6354}">
      <dgm:prSet/>
      <dgm:spPr/>
      <dgm:t>
        <a:bodyPr/>
        <a:lstStyle/>
        <a:p>
          <a:endParaRPr lang="en-US"/>
        </a:p>
      </dgm:t>
    </dgm:pt>
    <dgm:pt modelId="{C20FE833-1AFD-4B7E-A152-16CEB8C9DBAF}">
      <dgm:prSet/>
      <dgm:spPr/>
      <dgm:t>
        <a:bodyPr/>
        <a:lstStyle/>
        <a:p>
          <a:pPr>
            <a:defRPr b="1"/>
          </a:pPr>
          <a:r>
            <a:rPr lang="en-GB"/>
            <a:t>Construct model evaluation functions and perform testing and Attention effect analysis</a:t>
          </a:r>
          <a:endParaRPr lang="en-US" dirty="0"/>
        </a:p>
      </dgm:t>
    </dgm:pt>
    <dgm:pt modelId="{E54E3435-5F7D-4C44-A842-EDB32703FEB9}" type="parTrans" cxnId="{1E4ABB28-CAAB-4C9F-9643-2F8D9B221E67}">
      <dgm:prSet/>
      <dgm:spPr/>
      <dgm:t>
        <a:bodyPr/>
        <a:lstStyle/>
        <a:p>
          <a:endParaRPr lang="en-US"/>
        </a:p>
      </dgm:t>
    </dgm:pt>
    <dgm:pt modelId="{621DC721-2E85-4D21-8B57-86BAFD76903B}" type="sibTrans" cxnId="{1E4ABB28-CAAB-4C9F-9643-2F8D9B221E67}">
      <dgm:prSet/>
      <dgm:spPr/>
      <dgm:t>
        <a:bodyPr/>
        <a:lstStyle/>
        <a:p>
          <a:endParaRPr lang="en-US"/>
        </a:p>
      </dgm:t>
    </dgm:pt>
    <dgm:pt modelId="{6FB0B529-4DB2-4F1A-9B57-A4CDF7175DBF}">
      <dgm:prSet/>
      <dgm:spPr/>
      <dgm:t>
        <a:bodyPr/>
        <a:lstStyle/>
        <a:p>
          <a:r>
            <a:rPr lang="en-GB"/>
            <a:t>Constructing model evaluation functions</a:t>
          </a:r>
          <a:endParaRPr lang="en-US"/>
        </a:p>
      </dgm:t>
    </dgm:pt>
    <dgm:pt modelId="{5F4C8D69-2A3E-43EB-900B-97F6BA9EC0FB}" type="parTrans" cxnId="{FEA4C275-61D9-4265-AE49-6CD84D90F536}">
      <dgm:prSet/>
      <dgm:spPr/>
      <dgm:t>
        <a:bodyPr/>
        <a:lstStyle/>
        <a:p>
          <a:endParaRPr lang="en-US"/>
        </a:p>
      </dgm:t>
    </dgm:pt>
    <dgm:pt modelId="{6CA7C544-16E5-4297-971B-83579229AE9F}" type="sibTrans" cxnId="{FEA4C275-61D9-4265-AE49-6CD84D90F536}">
      <dgm:prSet/>
      <dgm:spPr/>
      <dgm:t>
        <a:bodyPr/>
        <a:lstStyle/>
        <a:p>
          <a:endParaRPr lang="en-US"/>
        </a:p>
      </dgm:t>
    </dgm:pt>
    <dgm:pt modelId="{A8441C96-20E3-404E-A730-B69A003ADF6E}">
      <dgm:prSet/>
      <dgm:spPr/>
      <dgm:t>
        <a:bodyPr/>
        <a:lstStyle/>
        <a:p>
          <a:r>
            <a:rPr lang="en-GB"/>
            <a:t>Randomly select a specified amount of data for evaluation</a:t>
          </a:r>
          <a:endParaRPr lang="en-US"/>
        </a:p>
      </dgm:t>
    </dgm:pt>
    <dgm:pt modelId="{8C046BEE-4527-4E06-ADAB-445AC0154AB1}" type="parTrans" cxnId="{169F90EB-BA4F-4544-9450-A1D38136BEA4}">
      <dgm:prSet/>
      <dgm:spPr/>
      <dgm:t>
        <a:bodyPr/>
        <a:lstStyle/>
        <a:p>
          <a:endParaRPr lang="en-US"/>
        </a:p>
      </dgm:t>
    </dgm:pt>
    <dgm:pt modelId="{1064837B-D558-4067-9902-C772DC321EF6}" type="sibTrans" cxnId="{169F90EB-BA4F-4544-9450-A1D38136BEA4}">
      <dgm:prSet/>
      <dgm:spPr/>
      <dgm:t>
        <a:bodyPr/>
        <a:lstStyle/>
        <a:p>
          <a:endParaRPr lang="en-US"/>
        </a:p>
      </dgm:t>
    </dgm:pt>
    <dgm:pt modelId="{C2A0EC4F-F42E-484E-A4CE-13C2143319AD}">
      <dgm:prSet/>
      <dgm:spPr/>
      <dgm:t>
        <a:bodyPr/>
        <a:lstStyle/>
        <a:p>
          <a:r>
            <a:rPr lang="en-GB"/>
            <a:t>Visualizing Attention tensor</a:t>
          </a:r>
          <a:endParaRPr lang="en-US"/>
        </a:p>
      </dgm:t>
    </dgm:pt>
    <dgm:pt modelId="{BBF19133-04D8-4EAD-A9E4-624790C8EB9F}" type="parTrans" cxnId="{FB092D8F-967B-48F4-B969-8BC2B8F50F41}">
      <dgm:prSet/>
      <dgm:spPr/>
      <dgm:t>
        <a:bodyPr/>
        <a:lstStyle/>
        <a:p>
          <a:endParaRPr lang="en-US"/>
        </a:p>
      </dgm:t>
    </dgm:pt>
    <dgm:pt modelId="{2A346170-AA46-44AE-9794-89F00513D352}" type="sibTrans" cxnId="{FB092D8F-967B-48F4-B969-8BC2B8F50F41}">
      <dgm:prSet/>
      <dgm:spPr/>
      <dgm:t>
        <a:bodyPr/>
        <a:lstStyle/>
        <a:p>
          <a:endParaRPr lang="en-US"/>
        </a:p>
      </dgm:t>
    </dgm:pt>
    <dgm:pt modelId="{6FC5771F-6855-704C-81DA-6927328A7330}" type="pres">
      <dgm:prSet presAssocID="{0AA7FD4B-7A48-4E11-B446-55134E60E5A2}" presName="linear" presStyleCnt="0">
        <dgm:presLayoutVars>
          <dgm:animLvl val="lvl"/>
          <dgm:resizeHandles val="exact"/>
        </dgm:presLayoutVars>
      </dgm:prSet>
      <dgm:spPr/>
    </dgm:pt>
    <dgm:pt modelId="{2840A83E-355E-6F48-B9C2-7398AC590995}" type="pres">
      <dgm:prSet presAssocID="{9370A32B-4329-4900-83BD-84E436868B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3D92FBD-CE7E-9A44-B9C2-62324E7FD2D9}" type="pres">
      <dgm:prSet presAssocID="{1A5765A7-E53E-4AE0-9FE1-E621A711C685}" presName="spacer" presStyleCnt="0"/>
      <dgm:spPr/>
    </dgm:pt>
    <dgm:pt modelId="{753F0334-145E-974B-B465-E634EE11A250}" type="pres">
      <dgm:prSet presAssocID="{B5DFB23A-C68E-49DA-973D-A90FA7FC7B8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C7E7FF6-F632-2E40-ADF7-3393E1864EA8}" type="pres">
      <dgm:prSet presAssocID="{B5DFB23A-C68E-49DA-973D-A90FA7FC7B8C}" presName="childText" presStyleLbl="revTx" presStyleIdx="0" presStyleCnt="4">
        <dgm:presLayoutVars>
          <dgm:bulletEnabled val="1"/>
        </dgm:presLayoutVars>
      </dgm:prSet>
      <dgm:spPr/>
    </dgm:pt>
    <dgm:pt modelId="{67FA4B31-99F9-DE4F-8C2D-1CC6AB850C50}" type="pres">
      <dgm:prSet presAssocID="{1AEBD745-3407-4D28-85D0-99F5F9E6E2B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6BFB97D-A5AF-084A-981F-E682A702CDED}" type="pres">
      <dgm:prSet presAssocID="{1AEBD745-3407-4D28-85D0-99F5F9E6E2B4}" presName="childText" presStyleLbl="revTx" presStyleIdx="1" presStyleCnt="4">
        <dgm:presLayoutVars>
          <dgm:bulletEnabled val="1"/>
        </dgm:presLayoutVars>
      </dgm:prSet>
      <dgm:spPr/>
    </dgm:pt>
    <dgm:pt modelId="{AF4A5150-D631-B241-A8E8-BA634F20DC2E}" type="pres">
      <dgm:prSet presAssocID="{221DDD24-75F8-4627-BCC5-BC707065A66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53B18EF-0B07-F440-B5FF-3DB915F7F938}" type="pres">
      <dgm:prSet presAssocID="{221DDD24-75F8-4627-BCC5-BC707065A66D}" presName="childText" presStyleLbl="revTx" presStyleIdx="2" presStyleCnt="4">
        <dgm:presLayoutVars>
          <dgm:bulletEnabled val="1"/>
        </dgm:presLayoutVars>
      </dgm:prSet>
      <dgm:spPr/>
    </dgm:pt>
    <dgm:pt modelId="{DDA5EC58-9D23-E449-BA1C-DCEA355F12BD}" type="pres">
      <dgm:prSet presAssocID="{C20FE833-1AFD-4B7E-A152-16CEB8C9DBA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9FF2CFD-AA59-814A-B83C-03E55F217245}" type="pres">
      <dgm:prSet presAssocID="{C20FE833-1AFD-4B7E-A152-16CEB8C9DBA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609F1D00-9B2C-4D2D-91B3-32C34FAE6354}" srcId="{221DDD24-75F8-4627-BCC5-BC707065A66D}" destId="{5604E688-FC65-4462-B770-319FA3EF3C36}" srcOrd="2" destOrd="0" parTransId="{8382760A-3272-43FF-8B10-FB1438CDCFCD}" sibTransId="{533B1DEF-D594-4184-9BC9-0846DADBAE4A}"/>
    <dgm:cxn modelId="{2FF1B504-12E2-401D-A415-EFE4D389C0BC}" srcId="{B5DFB23A-C68E-49DA-973D-A90FA7FC7B8C}" destId="{B2904167-815B-4941-B357-4BE3B444E2CF}" srcOrd="5" destOrd="0" parTransId="{23737D19-3843-4F95-9E35-1E4F961103D6}" sibTransId="{00BC52B7-D792-4F6B-A832-1E237DB893EA}"/>
    <dgm:cxn modelId="{5123770C-2CC9-4A46-9610-200C1AFD46B3}" srcId="{221DDD24-75F8-4627-BCC5-BC707065A66D}" destId="{085A51A4-F5D4-43D8-ACDE-8CF67869AD5F}" srcOrd="0" destOrd="0" parTransId="{C7ACA346-BD9B-4D9A-BE02-6146C093006D}" sibTransId="{E1A51169-3D94-4302-B8E7-5E0DF36722D4}"/>
    <dgm:cxn modelId="{3C4B8511-0D3C-428C-95F7-A29D60787797}" srcId="{B5DFB23A-C68E-49DA-973D-A90FA7FC7B8C}" destId="{27AE238C-A0A8-4692-BF27-56A7DBC4E382}" srcOrd="4" destOrd="0" parTransId="{4454D1BE-BC23-43A9-A053-4CF9B54F0482}" sibTransId="{BD0E7092-78BD-4A80-8A55-92077E7C8EC4}"/>
    <dgm:cxn modelId="{87E1951D-C982-FF40-8FA4-7E6F89683F31}" type="presOf" srcId="{6B91EEA8-9196-4BF2-B817-C4E18691A0C3}" destId="{253B18EF-0B07-F440-B5FF-3DB915F7F938}" srcOrd="0" destOrd="1" presId="urn:microsoft.com/office/officeart/2005/8/layout/vList2"/>
    <dgm:cxn modelId="{4038FA1D-8BFA-4492-88D6-7090523F13B0}" srcId="{B5DFB23A-C68E-49DA-973D-A90FA7FC7B8C}" destId="{D0D2BFFF-2628-4ADA-BD01-49922310D600}" srcOrd="3" destOrd="0" parTransId="{B2594F1B-5E02-48ED-AACC-1C93BE7D1D70}" sibTransId="{7533BC0F-963A-48BE-91A6-8309313E37BA}"/>
    <dgm:cxn modelId="{1E4ABB28-CAAB-4C9F-9643-2F8D9B221E67}" srcId="{0AA7FD4B-7A48-4E11-B446-55134E60E5A2}" destId="{C20FE833-1AFD-4B7E-A152-16CEB8C9DBAF}" srcOrd="4" destOrd="0" parTransId="{E54E3435-5F7D-4C44-A842-EDB32703FEB9}" sibTransId="{621DC721-2E85-4D21-8B57-86BAFD76903B}"/>
    <dgm:cxn modelId="{3F680B2E-79F2-634A-B2E0-7C60DF8BC670}" type="presOf" srcId="{FCABCD17-BB9D-4F18-A442-E578181164C5}" destId="{8C7E7FF6-F632-2E40-ADF7-3393E1864EA8}" srcOrd="0" destOrd="0" presId="urn:microsoft.com/office/officeart/2005/8/layout/vList2"/>
    <dgm:cxn modelId="{F152A230-F684-DE48-81BE-DCC49CC6E3F3}" type="presOf" srcId="{0AA7FD4B-7A48-4E11-B446-55134E60E5A2}" destId="{6FC5771F-6855-704C-81DA-6927328A7330}" srcOrd="0" destOrd="0" presId="urn:microsoft.com/office/officeart/2005/8/layout/vList2"/>
    <dgm:cxn modelId="{0C1B3233-E423-CE40-9EC4-11B491699C35}" type="presOf" srcId="{1AEBD745-3407-4D28-85D0-99F5F9E6E2B4}" destId="{67FA4B31-99F9-DE4F-8C2D-1CC6AB850C50}" srcOrd="0" destOrd="0" presId="urn:microsoft.com/office/officeart/2005/8/layout/vList2"/>
    <dgm:cxn modelId="{2D3CE733-84EA-4741-9DB8-D85669AA8D23}" srcId="{0AA7FD4B-7A48-4E11-B446-55134E60E5A2}" destId="{9370A32B-4329-4900-83BD-84E436868BE4}" srcOrd="0" destOrd="0" parTransId="{939D136C-C53B-4EC2-A69E-411625958D54}" sibTransId="{1A5765A7-E53E-4AE0-9FE1-E621A711C685}"/>
    <dgm:cxn modelId="{5654E23A-6BE9-0D46-AD52-C957975FA50D}" type="presOf" srcId="{C20FE833-1AFD-4B7E-A152-16CEB8C9DBAF}" destId="{DDA5EC58-9D23-E449-BA1C-DCEA355F12BD}" srcOrd="0" destOrd="0" presId="urn:microsoft.com/office/officeart/2005/8/layout/vList2"/>
    <dgm:cxn modelId="{7801E33E-739E-4ED5-9A6D-BB450D5820FF}" srcId="{1AEBD745-3407-4D28-85D0-99F5F9E6E2B4}" destId="{0C8503D2-8D0B-45B8-A65A-B2A6DA2D2366}" srcOrd="0" destOrd="0" parTransId="{37F5BA49-0C2F-40AB-8F65-2153A03419B2}" sibTransId="{6F936509-EBD0-41DD-BA91-17C2E19DEF31}"/>
    <dgm:cxn modelId="{2544EC44-3430-42C0-A1F4-F998006F02C8}" srcId="{B5DFB23A-C68E-49DA-973D-A90FA7FC7B8C}" destId="{FCABCD17-BB9D-4F18-A442-E578181164C5}" srcOrd="0" destOrd="0" parTransId="{B7DDD7D9-F9B5-4E80-B1AB-2A117B7A55FD}" sibTransId="{ECA55416-9E59-49CE-8B91-CDEB8997BD3B}"/>
    <dgm:cxn modelId="{AFB7C847-0C41-904E-9565-10437173E998}" type="presOf" srcId="{B2904167-815B-4941-B357-4BE3B444E2CF}" destId="{8C7E7FF6-F632-2E40-ADF7-3393E1864EA8}" srcOrd="0" destOrd="5" presId="urn:microsoft.com/office/officeart/2005/8/layout/vList2"/>
    <dgm:cxn modelId="{C7F50D4E-87A7-DC4B-8602-ADE6601C707F}" type="presOf" srcId="{46BDB4D4-BBC8-4A7E-AB72-3C22FC17530A}" destId="{8C7E7FF6-F632-2E40-ADF7-3393E1864EA8}" srcOrd="0" destOrd="1" presId="urn:microsoft.com/office/officeart/2005/8/layout/vList2"/>
    <dgm:cxn modelId="{197C5C57-D8CA-1F4B-A3D5-20C114C40770}" type="presOf" srcId="{A8441C96-20E3-404E-A730-B69A003ADF6E}" destId="{E9FF2CFD-AA59-814A-B83C-03E55F217245}" srcOrd="0" destOrd="1" presId="urn:microsoft.com/office/officeart/2005/8/layout/vList2"/>
    <dgm:cxn modelId="{A6ECE75A-BBFA-AD4A-B8B6-36D88A359273}" type="presOf" srcId="{9370A32B-4329-4900-83BD-84E436868BE4}" destId="{2840A83E-355E-6F48-B9C2-7398AC590995}" srcOrd="0" destOrd="0" presId="urn:microsoft.com/office/officeart/2005/8/layout/vList2"/>
    <dgm:cxn modelId="{FEA4C275-61D9-4265-AE49-6CD84D90F536}" srcId="{C20FE833-1AFD-4B7E-A152-16CEB8C9DBAF}" destId="{6FB0B529-4DB2-4F1A-9B57-A4CDF7175DBF}" srcOrd="0" destOrd="0" parTransId="{5F4C8D69-2A3E-43EB-900B-97F6BA9EC0FB}" sibTransId="{6CA7C544-16E5-4297-971B-83579229AE9F}"/>
    <dgm:cxn modelId="{2A9A117A-E7E0-4197-8995-52334F81F661}" srcId="{221DDD24-75F8-4627-BCC5-BC707065A66D}" destId="{6B91EEA8-9196-4BF2-B817-C4E18691A0C3}" srcOrd="1" destOrd="0" parTransId="{2B4BD22B-E97A-4608-9753-3DF16830F2CD}" sibTransId="{24E8A58E-977F-4C7E-AD3D-D9A919DC8330}"/>
    <dgm:cxn modelId="{A443827A-D39C-B142-A2C7-570541E4D90A}" type="presOf" srcId="{C2A0EC4F-F42E-484E-A4CE-13C2143319AD}" destId="{E9FF2CFD-AA59-814A-B83C-03E55F217245}" srcOrd="0" destOrd="2" presId="urn:microsoft.com/office/officeart/2005/8/layout/vList2"/>
    <dgm:cxn modelId="{02088686-FFFD-394F-86F1-FCE553309102}" type="presOf" srcId="{221DDD24-75F8-4627-BCC5-BC707065A66D}" destId="{AF4A5150-D631-B241-A8E8-BA634F20DC2E}" srcOrd="0" destOrd="0" presId="urn:microsoft.com/office/officeart/2005/8/layout/vList2"/>
    <dgm:cxn modelId="{317CE188-4F16-3945-972B-C63ADA25204D}" type="presOf" srcId="{085A51A4-F5D4-43D8-ACDE-8CF67869AD5F}" destId="{253B18EF-0B07-F440-B5FF-3DB915F7F938}" srcOrd="0" destOrd="0" presId="urn:microsoft.com/office/officeart/2005/8/layout/vList2"/>
    <dgm:cxn modelId="{1F299C8B-7ECC-4221-8405-622404CC2427}" srcId="{1AEBD745-3407-4D28-85D0-99F5F9E6E2B4}" destId="{98F8A117-3AE5-4BF5-BD94-1B8E0C1384B3}" srcOrd="1" destOrd="0" parTransId="{D9179880-3603-48E1-A552-C0C0359956DE}" sibTransId="{6F553595-2E4D-4F4D-A4DE-64B57F1A8AF1}"/>
    <dgm:cxn modelId="{FB092D8F-967B-48F4-B969-8BC2B8F50F41}" srcId="{C20FE833-1AFD-4B7E-A152-16CEB8C9DBAF}" destId="{C2A0EC4F-F42E-484E-A4CE-13C2143319AD}" srcOrd="2" destOrd="0" parTransId="{BBF19133-04D8-4EAD-A9E4-624790C8EB9F}" sibTransId="{2A346170-AA46-44AE-9794-89F00513D352}"/>
    <dgm:cxn modelId="{7160CA96-56A4-B14F-BA97-0014E9EAC83F}" type="presOf" srcId="{B5DFB23A-C68E-49DA-973D-A90FA7FC7B8C}" destId="{753F0334-145E-974B-B465-E634EE11A250}" srcOrd="0" destOrd="0" presId="urn:microsoft.com/office/officeart/2005/8/layout/vList2"/>
    <dgm:cxn modelId="{0468859C-328B-4C4F-A2A2-E176E2DECF92}" type="presOf" srcId="{98F8A117-3AE5-4BF5-BD94-1B8E0C1384B3}" destId="{06BFB97D-A5AF-084A-981F-E682A702CDED}" srcOrd="0" destOrd="1" presId="urn:microsoft.com/office/officeart/2005/8/layout/vList2"/>
    <dgm:cxn modelId="{F39928AB-9D65-6744-9747-41866905810E}" type="presOf" srcId="{AFF16C02-56C0-44EC-AF23-0631CA2BAD4E}" destId="{06BFB97D-A5AF-084A-981F-E682A702CDED}" srcOrd="0" destOrd="2" presId="urn:microsoft.com/office/officeart/2005/8/layout/vList2"/>
    <dgm:cxn modelId="{38B99EAB-7B9F-4119-A2E3-51B450DC20F9}" srcId="{B5DFB23A-C68E-49DA-973D-A90FA7FC7B8C}" destId="{171594A8-E1CB-4FF7-909E-C4345C78F808}" srcOrd="2" destOrd="0" parTransId="{0C1F9013-95BF-4B35-8E16-067824B432B7}" sibTransId="{F6CA9C52-42D8-430C-A542-E9A82EE6B548}"/>
    <dgm:cxn modelId="{213112B1-D790-C744-862B-B301ABF9D361}" type="presOf" srcId="{171594A8-E1CB-4FF7-909E-C4345C78F808}" destId="{8C7E7FF6-F632-2E40-ADF7-3393E1864EA8}" srcOrd="0" destOrd="2" presId="urn:microsoft.com/office/officeart/2005/8/layout/vList2"/>
    <dgm:cxn modelId="{9DAAA8B4-74DA-47EF-98CF-BCCB376BB85A}" srcId="{0AA7FD4B-7A48-4E11-B446-55134E60E5A2}" destId="{1AEBD745-3407-4D28-85D0-99F5F9E6E2B4}" srcOrd="2" destOrd="0" parTransId="{278D9EE5-89EA-49DB-85A1-6A610ADF2305}" sibTransId="{F3788899-1721-4023-92FB-608654419589}"/>
    <dgm:cxn modelId="{6DD29DC1-AA6E-4DDA-BC08-0A7E5DF19844}" srcId="{1AEBD745-3407-4D28-85D0-99F5F9E6E2B4}" destId="{AFF16C02-56C0-44EC-AF23-0631CA2BAD4E}" srcOrd="2" destOrd="0" parTransId="{7FE81DF2-CE86-4DDD-A54A-61E5D69920EA}" sibTransId="{A73D9911-EE3F-4800-9B2C-4B26E59B558B}"/>
    <dgm:cxn modelId="{74A7F2C4-09C8-D240-912F-D048798F7DA6}" type="presOf" srcId="{5604E688-FC65-4462-B770-319FA3EF3C36}" destId="{253B18EF-0B07-F440-B5FF-3DB915F7F938}" srcOrd="0" destOrd="2" presId="urn:microsoft.com/office/officeart/2005/8/layout/vList2"/>
    <dgm:cxn modelId="{E7333CC6-D751-E241-88E0-EDD6096C0244}" type="presOf" srcId="{D0D2BFFF-2628-4ADA-BD01-49922310D600}" destId="{8C7E7FF6-F632-2E40-ADF7-3393E1864EA8}" srcOrd="0" destOrd="3" presId="urn:microsoft.com/office/officeart/2005/8/layout/vList2"/>
    <dgm:cxn modelId="{7A5D62CC-BE73-8B4E-9388-6AE8EDE1190F}" type="presOf" srcId="{0C8503D2-8D0B-45B8-A65A-B2A6DA2D2366}" destId="{06BFB97D-A5AF-084A-981F-E682A702CDED}" srcOrd="0" destOrd="0" presId="urn:microsoft.com/office/officeart/2005/8/layout/vList2"/>
    <dgm:cxn modelId="{072163E5-33A6-43CF-BB48-484609828FE9}" srcId="{0AA7FD4B-7A48-4E11-B446-55134E60E5A2}" destId="{B5DFB23A-C68E-49DA-973D-A90FA7FC7B8C}" srcOrd="1" destOrd="0" parTransId="{2C4DEB68-8F81-40D7-A872-77B921895681}" sibTransId="{0DB03599-CBCD-4B73-9E67-9CB55F5E19AC}"/>
    <dgm:cxn modelId="{678253E7-204C-404A-B52F-F41C311C1F2E}" srcId="{0AA7FD4B-7A48-4E11-B446-55134E60E5A2}" destId="{221DDD24-75F8-4627-BCC5-BC707065A66D}" srcOrd="3" destOrd="0" parTransId="{E7F7DB69-43E6-4AC6-A99D-7CA5717238C0}" sibTransId="{D7014283-C6D1-4C94-A7F2-D6288F0B4136}"/>
    <dgm:cxn modelId="{169F90EB-BA4F-4544-9450-A1D38136BEA4}" srcId="{C20FE833-1AFD-4B7E-A152-16CEB8C9DBAF}" destId="{A8441C96-20E3-404E-A730-B69A003ADF6E}" srcOrd="1" destOrd="0" parTransId="{8C046BEE-4527-4E06-ADAB-445AC0154AB1}" sibTransId="{1064837B-D558-4067-9902-C772DC321EF6}"/>
    <dgm:cxn modelId="{0DE05DEF-0534-DF4C-ABA2-66A9AAE1FD58}" type="presOf" srcId="{27AE238C-A0A8-4692-BF27-56A7DBC4E382}" destId="{8C7E7FF6-F632-2E40-ADF7-3393E1864EA8}" srcOrd="0" destOrd="4" presId="urn:microsoft.com/office/officeart/2005/8/layout/vList2"/>
    <dgm:cxn modelId="{2D5355F0-D9C2-084F-9639-4BBDAD6F6673}" type="presOf" srcId="{6FB0B529-4DB2-4F1A-9B57-A4CDF7175DBF}" destId="{E9FF2CFD-AA59-814A-B83C-03E55F217245}" srcOrd="0" destOrd="0" presId="urn:microsoft.com/office/officeart/2005/8/layout/vList2"/>
    <dgm:cxn modelId="{B43C7DF9-65A7-4D3F-8393-DD8A3B0530BF}" srcId="{B5DFB23A-C68E-49DA-973D-A90FA7FC7B8C}" destId="{46BDB4D4-BBC8-4A7E-AB72-3C22FC17530A}" srcOrd="1" destOrd="0" parTransId="{F98C96C1-29A2-481C-8734-8554113D15F1}" sibTransId="{DE233EBD-8143-4BBD-BCCE-6BFAD054C4FA}"/>
    <dgm:cxn modelId="{707B84E9-4499-6245-A4DC-A25EC2467E89}" type="presParOf" srcId="{6FC5771F-6855-704C-81DA-6927328A7330}" destId="{2840A83E-355E-6F48-B9C2-7398AC590995}" srcOrd="0" destOrd="0" presId="urn:microsoft.com/office/officeart/2005/8/layout/vList2"/>
    <dgm:cxn modelId="{F767F24E-C8F8-D847-A864-10FC9810576D}" type="presParOf" srcId="{6FC5771F-6855-704C-81DA-6927328A7330}" destId="{A3D92FBD-CE7E-9A44-B9C2-62324E7FD2D9}" srcOrd="1" destOrd="0" presId="urn:microsoft.com/office/officeart/2005/8/layout/vList2"/>
    <dgm:cxn modelId="{6079FF6D-0A1B-A646-B2F0-E8E05C6D40E0}" type="presParOf" srcId="{6FC5771F-6855-704C-81DA-6927328A7330}" destId="{753F0334-145E-974B-B465-E634EE11A250}" srcOrd="2" destOrd="0" presId="urn:microsoft.com/office/officeart/2005/8/layout/vList2"/>
    <dgm:cxn modelId="{AA33A6C0-A072-374B-8D37-3C5B55AB0F13}" type="presParOf" srcId="{6FC5771F-6855-704C-81DA-6927328A7330}" destId="{8C7E7FF6-F632-2E40-ADF7-3393E1864EA8}" srcOrd="3" destOrd="0" presId="urn:microsoft.com/office/officeart/2005/8/layout/vList2"/>
    <dgm:cxn modelId="{EAC56C8F-3602-9D4E-AED5-FCCD8F2DC078}" type="presParOf" srcId="{6FC5771F-6855-704C-81DA-6927328A7330}" destId="{67FA4B31-99F9-DE4F-8C2D-1CC6AB850C50}" srcOrd="4" destOrd="0" presId="urn:microsoft.com/office/officeart/2005/8/layout/vList2"/>
    <dgm:cxn modelId="{124BC04C-498E-BF47-AF99-B46462ED72C3}" type="presParOf" srcId="{6FC5771F-6855-704C-81DA-6927328A7330}" destId="{06BFB97D-A5AF-084A-981F-E682A702CDED}" srcOrd="5" destOrd="0" presId="urn:microsoft.com/office/officeart/2005/8/layout/vList2"/>
    <dgm:cxn modelId="{B24101E5-CAC5-7B42-A052-A6DE4E7B50CF}" type="presParOf" srcId="{6FC5771F-6855-704C-81DA-6927328A7330}" destId="{AF4A5150-D631-B241-A8E8-BA634F20DC2E}" srcOrd="6" destOrd="0" presId="urn:microsoft.com/office/officeart/2005/8/layout/vList2"/>
    <dgm:cxn modelId="{05C429AB-2062-8148-A4F0-83F81733E40C}" type="presParOf" srcId="{6FC5771F-6855-704C-81DA-6927328A7330}" destId="{253B18EF-0B07-F440-B5FF-3DB915F7F938}" srcOrd="7" destOrd="0" presId="urn:microsoft.com/office/officeart/2005/8/layout/vList2"/>
    <dgm:cxn modelId="{8749EA21-2E24-1E49-83CF-73F326D24626}" type="presParOf" srcId="{6FC5771F-6855-704C-81DA-6927328A7330}" destId="{DDA5EC58-9D23-E449-BA1C-DCEA355F12BD}" srcOrd="8" destOrd="0" presId="urn:microsoft.com/office/officeart/2005/8/layout/vList2"/>
    <dgm:cxn modelId="{158078CC-3BBC-A444-85D8-2EFF4FA9928D}" type="presParOf" srcId="{6FC5771F-6855-704C-81DA-6927328A7330}" destId="{E9FF2CFD-AA59-814A-B83C-03E55F217245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0A83E-355E-6F48-B9C2-7398AC590995}">
      <dsp:nvSpPr>
        <dsp:cNvPr id="0" name=""/>
        <dsp:cNvSpPr/>
      </dsp:nvSpPr>
      <dsp:spPr>
        <a:xfrm>
          <a:off x="0" y="389897"/>
          <a:ext cx="8080708" cy="4077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 dirty="0"/>
            <a:t>Import package</a:t>
          </a:r>
          <a:endParaRPr lang="en-US" sz="1700" kern="1200" dirty="0"/>
        </a:p>
      </dsp:txBody>
      <dsp:txXfrm>
        <a:off x="19904" y="409801"/>
        <a:ext cx="8040900" cy="367937"/>
      </dsp:txXfrm>
    </dsp:sp>
    <dsp:sp modelId="{753F0334-145E-974B-B465-E634EE11A250}">
      <dsp:nvSpPr>
        <dsp:cNvPr id="0" name=""/>
        <dsp:cNvSpPr/>
      </dsp:nvSpPr>
      <dsp:spPr>
        <a:xfrm>
          <a:off x="0" y="846602"/>
          <a:ext cx="8080708" cy="407745"/>
        </a:xfrm>
        <a:prstGeom prst="roundRect">
          <a:avLst/>
        </a:prstGeom>
        <a:solidFill>
          <a:schemeClr val="accent5">
            <a:hueOff val="-373727"/>
            <a:satOff val="105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Data processing</a:t>
          </a:r>
          <a:endParaRPr lang="en-US" sz="1700" kern="1200"/>
        </a:p>
      </dsp:txBody>
      <dsp:txXfrm>
        <a:off x="19904" y="866506"/>
        <a:ext cx="8040900" cy="367937"/>
      </dsp:txXfrm>
    </dsp:sp>
    <dsp:sp modelId="{8C7E7FF6-F632-2E40-ADF7-3393E1864EA8}">
      <dsp:nvSpPr>
        <dsp:cNvPr id="0" name=""/>
        <dsp:cNvSpPr/>
      </dsp:nvSpPr>
      <dsp:spPr>
        <a:xfrm>
          <a:off x="0" y="1254347"/>
          <a:ext cx="8080708" cy="154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562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 dirty="0"/>
            <a:t>Mapping words in a given language to values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 dirty="0"/>
            <a:t>Normalizing string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Loading the data from the persistence file into memory, and instantiating the </a:t>
          </a:r>
          <a:r>
            <a:rPr lang="en-GB" sz="1300" i="1" kern="1200"/>
            <a:t>Lang</a:t>
          </a:r>
          <a:r>
            <a:rPr lang="en-GB" sz="1300" kern="1200"/>
            <a:t> class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 dirty="0"/>
            <a:t>Filtering out the language pairs that meet the requirements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 dirty="0"/>
            <a:t>Integrating the data preparation function shown above, and mapping the language pairs to values using the </a:t>
          </a:r>
          <a:r>
            <a:rPr lang="en-GB" sz="1300" i="1" kern="1200" dirty="0"/>
            <a:t>Lang</a:t>
          </a:r>
          <a:r>
            <a:rPr lang="en-GB" sz="1300" kern="1200" dirty="0"/>
            <a:t> class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Transform the language pairs into the tensor needed for model input</a:t>
          </a:r>
          <a:endParaRPr lang="en-US" sz="1300" kern="1200"/>
        </a:p>
      </dsp:txBody>
      <dsp:txXfrm>
        <a:off x="0" y="1254347"/>
        <a:ext cx="8080708" cy="1548360"/>
      </dsp:txXfrm>
    </dsp:sp>
    <dsp:sp modelId="{67FA4B31-99F9-DE4F-8C2D-1CC6AB850C50}">
      <dsp:nvSpPr>
        <dsp:cNvPr id="0" name=""/>
        <dsp:cNvSpPr/>
      </dsp:nvSpPr>
      <dsp:spPr>
        <a:xfrm>
          <a:off x="0" y="2802707"/>
          <a:ext cx="8080708" cy="407745"/>
        </a:xfrm>
        <a:prstGeom prst="roundRect">
          <a:avLst/>
        </a:prstGeom>
        <a:solidFill>
          <a:schemeClr val="accent5">
            <a:hueOff val="-747453"/>
            <a:satOff val="20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Building GRU-based encoders and decoders</a:t>
          </a:r>
          <a:endParaRPr lang="en-US" sz="1700" kern="1200"/>
        </a:p>
      </dsp:txBody>
      <dsp:txXfrm>
        <a:off x="19904" y="2822611"/>
        <a:ext cx="8040900" cy="367937"/>
      </dsp:txXfrm>
    </dsp:sp>
    <dsp:sp modelId="{06BFB97D-A5AF-084A-981F-E682A702CDED}">
      <dsp:nvSpPr>
        <dsp:cNvPr id="0" name=""/>
        <dsp:cNvSpPr/>
      </dsp:nvSpPr>
      <dsp:spPr>
        <a:xfrm>
          <a:off x="0" y="3210452"/>
          <a:ext cx="8080708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562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Building a GRU-based encoder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Building a GRU-based decoder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Building decoder based on GRU and Attention</a:t>
          </a:r>
          <a:endParaRPr lang="en-US" sz="1300" kern="1200"/>
        </a:p>
      </dsp:txBody>
      <dsp:txXfrm>
        <a:off x="0" y="3210452"/>
        <a:ext cx="8080708" cy="668609"/>
      </dsp:txXfrm>
    </dsp:sp>
    <dsp:sp modelId="{AF4A5150-D631-B241-A8E8-BA634F20DC2E}">
      <dsp:nvSpPr>
        <dsp:cNvPr id="0" name=""/>
        <dsp:cNvSpPr/>
      </dsp:nvSpPr>
      <dsp:spPr>
        <a:xfrm>
          <a:off x="0" y="3879062"/>
          <a:ext cx="8080708" cy="407745"/>
        </a:xfrm>
        <a:prstGeom prst="roundRect">
          <a:avLst/>
        </a:prstGeom>
        <a:solidFill>
          <a:schemeClr val="accent5">
            <a:hueOff val="-1121180"/>
            <a:satOff val="314"/>
            <a:lumOff val="-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Construct model training function and perform training</a:t>
          </a:r>
          <a:endParaRPr lang="en-US" sz="1700" kern="1200"/>
        </a:p>
      </dsp:txBody>
      <dsp:txXfrm>
        <a:off x="19904" y="3898966"/>
        <a:ext cx="8040900" cy="367937"/>
      </dsp:txXfrm>
    </dsp:sp>
    <dsp:sp modelId="{253B18EF-0B07-F440-B5FF-3DB915F7F938}">
      <dsp:nvSpPr>
        <dsp:cNvPr id="0" name=""/>
        <dsp:cNvSpPr/>
      </dsp:nvSpPr>
      <dsp:spPr>
        <a:xfrm>
          <a:off x="0" y="4286807"/>
          <a:ext cx="8080708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562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Constructing training functions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Constructing time calculation functions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Calling training functions and printing logs and graphing</a:t>
          </a:r>
          <a:endParaRPr lang="en-US" sz="1300" kern="1200"/>
        </a:p>
      </dsp:txBody>
      <dsp:txXfrm>
        <a:off x="0" y="4286807"/>
        <a:ext cx="8080708" cy="668609"/>
      </dsp:txXfrm>
    </dsp:sp>
    <dsp:sp modelId="{DDA5EC58-9D23-E449-BA1C-DCEA355F12BD}">
      <dsp:nvSpPr>
        <dsp:cNvPr id="0" name=""/>
        <dsp:cNvSpPr/>
      </dsp:nvSpPr>
      <dsp:spPr>
        <a:xfrm>
          <a:off x="0" y="4955417"/>
          <a:ext cx="8080708" cy="407745"/>
        </a:xfrm>
        <a:prstGeom prst="roundRect">
          <a:avLst/>
        </a:prstGeom>
        <a:solidFill>
          <a:schemeClr val="accent5">
            <a:hueOff val="-1494906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Construct model evaluation functions and perform testing and Attention effect analysis</a:t>
          </a:r>
          <a:endParaRPr lang="en-US" sz="1700" kern="1200" dirty="0"/>
        </a:p>
      </dsp:txBody>
      <dsp:txXfrm>
        <a:off x="19904" y="4975321"/>
        <a:ext cx="8040900" cy="367937"/>
      </dsp:txXfrm>
    </dsp:sp>
    <dsp:sp modelId="{E9FF2CFD-AA59-814A-B83C-03E55F217245}">
      <dsp:nvSpPr>
        <dsp:cNvPr id="0" name=""/>
        <dsp:cNvSpPr/>
      </dsp:nvSpPr>
      <dsp:spPr>
        <a:xfrm>
          <a:off x="0" y="5363162"/>
          <a:ext cx="8080708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562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Constructing model evaluation functions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Randomly select a specified amount of data for evaluation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300" kern="1200"/>
            <a:t>Visualizing Attention tensor</a:t>
          </a:r>
          <a:endParaRPr lang="en-US" sz="1300" kern="1200"/>
        </a:p>
      </dsp:txBody>
      <dsp:txXfrm>
        <a:off x="0" y="5363162"/>
        <a:ext cx="8080708" cy="668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7/1/22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5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1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9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1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7/1/22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0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7/1/22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50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7/1/22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7/1/22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2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7/1/22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7/1/22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5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7/1/22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858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okalise.com/blog/machine-translation-softwar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anubhav3377/machinetranslationengfr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32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34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Picture 3" descr="Connected wire-frame lines and dots">
            <a:extLst>
              <a:ext uri="{FF2B5EF4-FFF2-40B4-BE49-F238E27FC236}">
                <a16:creationId xmlns:a16="http://schemas.microsoft.com/office/drawing/2014/main" id="{AA27A01A-A6CD-D371-695C-0A1922A28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478" r="-1" b="5231"/>
          <a:stretch/>
        </p:blipFill>
        <p:spPr>
          <a:xfrm>
            <a:off x="1525" y="10"/>
            <a:ext cx="12188969" cy="6858000"/>
          </a:xfrm>
          <a:prstGeom prst="rect">
            <a:avLst/>
          </a:prstGeom>
        </p:spPr>
      </p:pic>
      <p:grpSp>
        <p:nvGrpSpPr>
          <p:cNvPr id="61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38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40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42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44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BC6FDE-309B-CEC8-F6E0-7EF021E13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Machine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Translation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E1A44-AC22-1234-AA97-8C135412D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Yuqian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</a:p>
          <a:p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yz6572@nyu.edu</a:t>
            </a:r>
          </a:p>
        </p:txBody>
      </p:sp>
    </p:spTree>
    <p:extLst>
      <p:ext uri="{BB962C8B-B14F-4D97-AF65-F5344CB8AC3E}">
        <p14:creationId xmlns:p14="http://schemas.microsoft.com/office/powerpoint/2010/main" val="3511377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4463D-0837-DC70-BB1B-0AC06740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Recurrent Neural Networks 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2B4ED1B1-9E62-F19E-354E-F725300C6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442" y="1690688"/>
            <a:ext cx="6665710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12D314-FD13-56AA-746C-481418785856}"/>
              </a:ext>
            </a:extLst>
          </p:cNvPr>
          <p:cNvSpPr txBox="1"/>
          <p:nvPr/>
        </p:nvSpPr>
        <p:spPr>
          <a:xfrm>
            <a:off x="3576578" y="6169709"/>
            <a:ext cx="3906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Fig8. </a:t>
            </a:r>
            <a:r>
              <a:rPr lang="en-US" dirty="0"/>
              <a:t>Vanilla Recurrent Neural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0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8419-60E2-FA19-7DD8-D605AF6A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GRU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C9D5-240F-2463-210F-25D91F79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93" y="1253331"/>
            <a:ext cx="1065911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Recurrent Neural Networks (RNN)</a:t>
            </a:r>
          </a:p>
          <a:p>
            <a:r>
              <a:rPr lang="en-US" sz="2400" dirty="0"/>
              <a:t>Gated Recurrent Unit (GRU) </a:t>
            </a:r>
            <a:endParaRPr lang="en-US" sz="2800" dirty="0"/>
          </a:p>
          <a:p>
            <a:pPr lvl="1"/>
            <a:r>
              <a:rPr lang="en-US" sz="2000" dirty="0"/>
              <a:t>Why we need GRU</a:t>
            </a:r>
          </a:p>
          <a:p>
            <a:pPr lvl="1"/>
            <a:r>
              <a:rPr lang="en-US" sz="2000" dirty="0"/>
              <a:t>What is GRU</a:t>
            </a:r>
          </a:p>
          <a:p>
            <a:pPr lvl="1"/>
            <a:r>
              <a:rPr lang="en-US" sz="2000" dirty="0"/>
              <a:t>What is Long Short-Term Memory units (LSTM)</a:t>
            </a:r>
          </a:p>
          <a:p>
            <a:pPr lvl="1"/>
            <a:r>
              <a:rPr lang="en-US" sz="2000" dirty="0"/>
              <a:t>Comparison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B3E63FD-FA9E-028B-FEFC-6B276C03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901" y="3644967"/>
            <a:ext cx="8322197" cy="2576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82362D-2CBD-5793-5251-12ED8CEA4A0D}"/>
              </a:ext>
            </a:extLst>
          </p:cNvPr>
          <p:cNvSpPr txBox="1"/>
          <p:nvPr/>
        </p:nvSpPr>
        <p:spPr>
          <a:xfrm>
            <a:off x="4085863" y="6221313"/>
            <a:ext cx="31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Fig9. Overview of three models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4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63EB-74C3-8599-1CFA-E843179D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and GRU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810A32A-1241-C055-DFD4-39E590F4F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492" y="2475586"/>
            <a:ext cx="7343015" cy="365410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F9A2A-BE1A-295A-CC7A-4829A66D4ADB}"/>
              </a:ext>
            </a:extLst>
          </p:cNvPr>
          <p:cNvSpPr txBox="1"/>
          <p:nvPr/>
        </p:nvSpPr>
        <p:spPr>
          <a:xfrm>
            <a:off x="4780344" y="6308209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Fig10: LSTM and GRU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A4730-2C82-260B-69AD-0C1343A1F5CF}"/>
              </a:ext>
            </a:extLst>
          </p:cNvPr>
          <p:cNvSpPr txBox="1"/>
          <p:nvPr/>
        </p:nvSpPr>
        <p:spPr>
          <a:xfrm>
            <a:off x="947650" y="1506022"/>
            <a:ext cx="35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 of gates and each function</a:t>
            </a:r>
          </a:p>
        </p:txBody>
      </p:sp>
    </p:spTree>
    <p:extLst>
      <p:ext uri="{BB962C8B-B14F-4D97-AF65-F5344CB8AC3E}">
        <p14:creationId xmlns:p14="http://schemas.microsoft.com/office/powerpoint/2010/main" val="76618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1514-D009-749E-9953-8179BB50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</a:t>
            </a:r>
            <a:r>
              <a:rPr lang="zh-CN" altLang="en-US"/>
              <a:t> </a:t>
            </a:r>
            <a:r>
              <a:rPr lang="en-US" altLang="zh-CN"/>
              <a:t>of the differences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16D62-806F-BAA5-9947-3C419C67A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041" y="4222242"/>
            <a:ext cx="5268230" cy="1688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5EA4A9-35A4-797C-90B5-A4439081CB76}"/>
              </a:ext>
            </a:extLst>
          </p:cNvPr>
          <p:cNvSpPr txBox="1"/>
          <p:nvPr/>
        </p:nvSpPr>
        <p:spPr>
          <a:xfrm>
            <a:off x="617131" y="2171788"/>
            <a:ext cx="995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LSTM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5C006F30-6336-7530-49E9-525BA57F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14" y="1447455"/>
            <a:ext cx="6806182" cy="2335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E42D91-4BDC-322E-2DA6-E561D8FC30E7}"/>
              </a:ext>
            </a:extLst>
          </p:cNvPr>
          <p:cNvSpPr txBox="1"/>
          <p:nvPr/>
        </p:nvSpPr>
        <p:spPr>
          <a:xfrm>
            <a:off x="777240" y="4804713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GRU</a:t>
            </a:r>
          </a:p>
        </p:txBody>
      </p:sp>
      <p:pic>
        <p:nvPicPr>
          <p:cNvPr id="4" name="Picture 3" descr="Chart, radar chart&#10;&#10;Description automatically generated with medium confidence">
            <a:extLst>
              <a:ext uri="{FF2B5EF4-FFF2-40B4-BE49-F238E27FC236}">
                <a16:creationId xmlns:a16="http://schemas.microsoft.com/office/drawing/2014/main" id="{85863F4F-8532-F17E-EEE7-93DB1A542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159" y="4222242"/>
            <a:ext cx="4990840" cy="1688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2DE94-97FC-0BFA-F3FE-E59F45CE560C}"/>
              </a:ext>
            </a:extLst>
          </p:cNvPr>
          <p:cNvSpPr txBox="1"/>
          <p:nvPr/>
        </p:nvSpPr>
        <p:spPr>
          <a:xfrm>
            <a:off x="5879788" y="3783107"/>
            <a:ext cx="289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Fig11. Details of LSTM model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F6E23-53E0-45D7-A8D4-CA155CB1F1DA}"/>
              </a:ext>
            </a:extLst>
          </p:cNvPr>
          <p:cNvSpPr txBox="1"/>
          <p:nvPr/>
        </p:nvSpPr>
        <p:spPr>
          <a:xfrm>
            <a:off x="2345775" y="5991495"/>
            <a:ext cx="279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Fig12. Details of GRU model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12B82-A822-158B-F6AA-433ED6549DA5}"/>
              </a:ext>
            </a:extLst>
          </p:cNvPr>
          <p:cNvSpPr txBox="1"/>
          <p:nvPr/>
        </p:nvSpPr>
        <p:spPr>
          <a:xfrm>
            <a:off x="8446258" y="5910404"/>
            <a:ext cx="2307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Fig13. Calculating path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0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91BB-2F7F-2C06-5EC2-DB598B81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Attention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D8C0072D-A7CA-85AD-A40C-589B1AFC5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350" y="2116173"/>
            <a:ext cx="5588000" cy="1181100"/>
          </a:xfr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438007C-24F7-F910-7097-62640CEC1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986" y1="75000" x2="17986" y2="75000"/>
                        <a14:foregroundMark x1="17986" y1="75000" x2="17986" y2="75000"/>
                        <a14:foregroundMark x1="30755" y1="54044" x2="61691" y2="44118"/>
                        <a14:foregroundMark x1="61691" y1="44118" x2="37590" y2="30882"/>
                        <a14:foregroundMark x1="37590" y1="30882" x2="23022" y2="35294"/>
                        <a14:foregroundMark x1="23022" y1="35294" x2="24281" y2="65809"/>
                        <a14:foregroundMark x1="24281" y1="65809" x2="58453" y2="79412"/>
                        <a14:foregroundMark x1="58453" y1="79412" x2="72122" y2="78309"/>
                        <a14:foregroundMark x1="72122" y1="78309" x2="82374" y2="57721"/>
                        <a14:foregroundMark x1="82374" y1="57721" x2="78777" y2="29779"/>
                        <a14:foregroundMark x1="78777" y1="29779" x2="16187" y2="20588"/>
                        <a14:foregroundMark x1="16187" y1="20588" x2="13309" y2="52941"/>
                        <a14:foregroundMark x1="13309" y1="52941" x2="58633" y2="72794"/>
                        <a14:foregroundMark x1="58633" y1="72794" x2="70863" y2="669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9362" y="4903699"/>
            <a:ext cx="3530600" cy="172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08260E-3582-FA21-BF41-4677B95ABC5B}"/>
              </a:ext>
            </a:extLst>
          </p:cNvPr>
          <p:cNvSpPr txBox="1"/>
          <p:nvPr/>
        </p:nvSpPr>
        <p:spPr>
          <a:xfrm>
            <a:off x="636607" y="1139064"/>
            <a:ext cx="32905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QKV theory (self-attention)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Downsides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Quadratic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B62CF-EA03-1486-B73A-67D077061FF3}"/>
              </a:ext>
            </a:extLst>
          </p:cNvPr>
          <p:cNvSpPr txBox="1"/>
          <p:nvPr/>
        </p:nvSpPr>
        <p:spPr>
          <a:xfrm>
            <a:off x="2936013" y="2565935"/>
            <a:ext cx="2298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Attention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5FE48-5C8D-4E17-982A-359EAF4AFBD1}"/>
              </a:ext>
            </a:extLst>
          </p:cNvPr>
          <p:cNvSpPr txBox="1"/>
          <p:nvPr/>
        </p:nvSpPr>
        <p:spPr>
          <a:xfrm>
            <a:off x="2936013" y="4826178"/>
            <a:ext cx="2382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Attention Weight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ADEB5A9-EF0D-4EA7-52F0-3BCD1B189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550" y="3647311"/>
            <a:ext cx="3632200" cy="1409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8213B9-0295-69DF-8C7E-67916974554C}"/>
              </a:ext>
            </a:extLst>
          </p:cNvPr>
          <p:cNvSpPr txBox="1"/>
          <p:nvPr/>
        </p:nvSpPr>
        <p:spPr>
          <a:xfrm>
            <a:off x="7242383" y="3250483"/>
            <a:ext cx="2330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Fig14. Attention model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B7A3D-5C5C-DF1D-0704-E039579F1550}"/>
              </a:ext>
            </a:extLst>
          </p:cNvPr>
          <p:cNvSpPr txBox="1"/>
          <p:nvPr/>
        </p:nvSpPr>
        <p:spPr>
          <a:xfrm>
            <a:off x="6969210" y="6477587"/>
            <a:ext cx="237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Fig15. Attention weight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AB2B-BFD7-7662-8113-A3AFB1DA9A62}"/>
              </a:ext>
            </a:extLst>
          </p:cNvPr>
          <p:cNvSpPr txBox="1"/>
          <p:nvPr/>
        </p:nvSpPr>
        <p:spPr>
          <a:xfrm>
            <a:off x="6696410" y="4903699"/>
            <a:ext cx="291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Fig16. Simple neural network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5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5E6C-E8AC-A663-4287-7520AABC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Framework design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03476-E974-E6B5-99E0-454E09051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22" y="2395959"/>
            <a:ext cx="10336755" cy="3341166"/>
          </a:xfrm>
        </p:spPr>
        <p:txBody>
          <a:bodyPr>
            <a:normAutofit/>
          </a:bodyPr>
          <a:lstStyle/>
          <a:p>
            <a:r>
              <a:rPr lang="en-GB" dirty="0"/>
              <a:t>GRU-based seq2seq model architecture to implement the translation process:</a:t>
            </a:r>
            <a:endParaRPr lang="en-US" dirty="0"/>
          </a:p>
          <a:p>
            <a:pPr lvl="1"/>
            <a:r>
              <a:rPr lang="en-GB" sz="2000" dirty="0"/>
              <a:t>Importing the required toolkit</a:t>
            </a:r>
            <a:endParaRPr lang="en-US" sz="2000" dirty="0"/>
          </a:p>
          <a:p>
            <a:pPr lvl="1"/>
            <a:r>
              <a:rPr lang="en-GB" sz="2000" dirty="0"/>
              <a:t>Process the data in the persistence file to meet the model training requirements</a:t>
            </a:r>
            <a:endParaRPr lang="en-US" sz="2000" dirty="0"/>
          </a:p>
          <a:p>
            <a:pPr lvl="1"/>
            <a:r>
              <a:rPr lang="en-GB" sz="2000" dirty="0"/>
              <a:t>Build the GRU-based encoder and decoder</a:t>
            </a:r>
            <a:endParaRPr lang="en-US" sz="2000" dirty="0"/>
          </a:p>
          <a:p>
            <a:pPr lvl="1"/>
            <a:r>
              <a:rPr lang="en-GB" sz="2000" dirty="0"/>
              <a:t>Build the model training function and perform the training</a:t>
            </a:r>
            <a:endParaRPr lang="en-US" sz="2000" dirty="0"/>
          </a:p>
          <a:p>
            <a:pPr lvl="1"/>
            <a:r>
              <a:rPr lang="en-GB" sz="2000" dirty="0"/>
              <a:t>Build the model evaluation function and perform testing and Attention effect analysis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56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F797F-CF62-1311-7D9C-5A62D2FE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749878"/>
            <a:ext cx="2486672" cy="535919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Detailed outline for my code</a:t>
            </a:r>
          </a:p>
        </p:txBody>
      </p:sp>
      <p:grpSp>
        <p:nvGrpSpPr>
          <p:cNvPr id="85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87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88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89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90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91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02836E4A-905B-C154-0DD3-289E8ACC0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148501"/>
              </p:ext>
            </p:extLst>
          </p:nvPr>
        </p:nvGraphicFramePr>
        <p:xfrm>
          <a:off x="3684421" y="136522"/>
          <a:ext cx="8080708" cy="6421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49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33CC7-9119-8D02-09F9-B3218FD6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F2C87-968F-8C64-7E0E-BDAEF0C44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792" y="2395958"/>
            <a:ext cx="5248100" cy="2748987"/>
          </a:xfrm>
        </p:spPr>
        <p:txBody>
          <a:bodyPr>
            <a:normAutofit/>
          </a:bodyPr>
          <a:lstStyle/>
          <a:p>
            <a:r>
              <a:rPr lang="en-US" sz="2400" dirty="0"/>
              <a:t>How we get the evaluation?</a:t>
            </a:r>
          </a:p>
          <a:p>
            <a:r>
              <a:rPr lang="en-GB" sz="2400" dirty="0"/>
              <a:t>Attention visualization analysis</a:t>
            </a:r>
            <a:r>
              <a:rPr lang="en-US" sz="2400" dirty="0"/>
              <a:t> </a:t>
            </a:r>
          </a:p>
          <a:p>
            <a:r>
              <a:rPr lang="en-US" sz="2400" dirty="0"/>
              <a:t>How to reduce the loss?</a:t>
            </a:r>
          </a:p>
          <a:p>
            <a:endParaRPr lang="en-US" sz="2400" dirty="0"/>
          </a:p>
        </p:txBody>
      </p:sp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DB03278-1959-12FA-DAA0-400FF4A20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999" y="1087631"/>
            <a:ext cx="3993244" cy="3749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C8402-EB72-3A5A-1B84-24EDAE339C2F}"/>
              </a:ext>
            </a:extLst>
          </p:cNvPr>
          <p:cNvSpPr txBox="1"/>
          <p:nvPr/>
        </p:nvSpPr>
        <p:spPr>
          <a:xfrm>
            <a:off x="6866427" y="5308704"/>
            <a:ext cx="3962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&gt; represents input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= represents the correct output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&lt; represents the output of the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EC54B-6E3F-4668-6B87-46F45DF92421}"/>
              </a:ext>
            </a:extLst>
          </p:cNvPr>
          <p:cNvSpPr txBox="1"/>
          <p:nvPr/>
        </p:nvSpPr>
        <p:spPr>
          <a:xfrm>
            <a:off x="7858897" y="4836944"/>
            <a:ext cx="169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Fig17. Results_1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8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3CB8-B8BB-8288-4BA5-819D3776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Loss curve 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AF4A-6245-0DEE-C8E9-8AE21C58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25" y="1425384"/>
            <a:ext cx="10659110" cy="4351338"/>
          </a:xfrm>
        </p:spPr>
        <p:txBody>
          <a:bodyPr/>
          <a:lstStyle/>
          <a:p>
            <a:pPr marL="285750" indent="-285750"/>
            <a:r>
              <a:rPr lang="en-US" dirty="0"/>
              <a:t>With cross entropy</a:t>
            </a:r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the model is converging</a:t>
            </a:r>
          </a:p>
          <a:p>
            <a:pPr marL="285750" indent="-285750"/>
            <a:endParaRPr lang="en-US" dirty="0"/>
          </a:p>
        </p:txBody>
      </p:sp>
      <p:pic>
        <p:nvPicPr>
          <p:cNvPr id="4" name="图片 1" descr="图表&#10;&#10;描述已自动生成">
            <a:extLst>
              <a:ext uri="{FF2B5EF4-FFF2-40B4-BE49-F238E27FC236}">
                <a16:creationId xmlns:a16="http://schemas.microsoft.com/office/drawing/2014/main" id="{C2360AFF-5906-5836-8A2E-93599DFC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95" y="2627122"/>
            <a:ext cx="4724400" cy="31496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CCA4A5D-B66C-CFB3-2447-9CE9B2C2D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10" y="1953961"/>
            <a:ext cx="4724400" cy="796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58510-3020-7642-7AB2-5C71A698FA82}"/>
              </a:ext>
            </a:extLst>
          </p:cNvPr>
          <p:cNvSpPr txBox="1"/>
          <p:nvPr/>
        </p:nvSpPr>
        <p:spPr>
          <a:xfrm>
            <a:off x="8821230" y="5776722"/>
            <a:ext cx="2355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Fig18. Loss curve result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69B7B-1A1E-35DC-3B26-6062A46095C6}"/>
              </a:ext>
            </a:extLst>
          </p:cNvPr>
          <p:cNvSpPr txBox="1"/>
          <p:nvPr/>
        </p:nvSpPr>
        <p:spPr>
          <a:xfrm>
            <a:off x="2817341" y="2782669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Fig19. Loss curve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87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5FFF-0317-89A6-65AA-7CCFC00B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Attention visualization analysis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图片 2" descr="图片包含 图表&#10;&#10;描述已自动生成">
            <a:extLst>
              <a:ext uri="{FF2B5EF4-FFF2-40B4-BE49-F238E27FC236}">
                <a16:creationId xmlns:a16="http://schemas.microsoft.com/office/drawing/2014/main" id="{D79D96A7-CC0A-0BAA-49B5-D7991D5DD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88" y="1117826"/>
            <a:ext cx="3886200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8714C-DB59-7744-6C14-37CA34D18755}"/>
              </a:ext>
            </a:extLst>
          </p:cNvPr>
          <p:cNvSpPr txBox="1"/>
          <p:nvPr/>
        </p:nvSpPr>
        <p:spPr>
          <a:xfrm>
            <a:off x="497712" y="2206324"/>
            <a:ext cx="6708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meaning of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Color: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the lighter the </a:t>
            </a:r>
            <a:r>
              <a:rPr lang="en-GB" sz="2400" dirty="0" err="1"/>
              <a:t>color</a:t>
            </a:r>
            <a:r>
              <a:rPr lang="en-GB" sz="2400" dirty="0"/>
              <a:t>, the greater the influence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we need it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31D72C-AD60-FA4F-E99E-A9450112A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2" y="4765848"/>
            <a:ext cx="9465971" cy="1727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99CD7E-56A7-4666-E090-C75D545E1FB1}"/>
              </a:ext>
            </a:extLst>
          </p:cNvPr>
          <p:cNvSpPr txBox="1"/>
          <p:nvPr/>
        </p:nvSpPr>
        <p:spPr>
          <a:xfrm>
            <a:off x="312981" y="4390566"/>
            <a:ext cx="109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60B13-5B90-AA43-19DA-FBD29737D25B}"/>
              </a:ext>
            </a:extLst>
          </p:cNvPr>
          <p:cNvSpPr txBox="1"/>
          <p:nvPr/>
        </p:nvSpPr>
        <p:spPr>
          <a:xfrm>
            <a:off x="8519441" y="4390566"/>
            <a:ext cx="2888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Fig20. Attention visualization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F55C8-0475-FAB8-CD4C-08BC9E4698FC}"/>
              </a:ext>
            </a:extLst>
          </p:cNvPr>
          <p:cNvSpPr txBox="1"/>
          <p:nvPr/>
        </p:nvSpPr>
        <p:spPr>
          <a:xfrm>
            <a:off x="3632887" y="6492875"/>
            <a:ext cx="3006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Fig21. example for </a:t>
            </a:r>
            <a:r>
              <a:rPr lang="en-GB" dirty="0" err="1"/>
              <a:t>visulization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2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33D7-C0C2-AF21-49A0-8B3AE63CA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B267-F49B-402F-ED6D-73B636D7C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690688"/>
            <a:ext cx="10659110" cy="4351338"/>
          </a:xfrm>
        </p:spPr>
        <p:txBody>
          <a:bodyPr>
            <a:normAutofit/>
          </a:bodyPr>
          <a:lstStyle/>
          <a:p>
            <a:r>
              <a:rPr lang="en-GB" b="1" dirty="0"/>
              <a:t>Problem description</a:t>
            </a:r>
            <a:endParaRPr lang="en-US" b="1" dirty="0"/>
          </a:p>
          <a:p>
            <a:r>
              <a:rPr lang="en-US" b="1" dirty="0"/>
              <a:t>Dataset</a:t>
            </a:r>
          </a:p>
          <a:p>
            <a:r>
              <a:rPr lang="en-GB" b="1" dirty="0"/>
              <a:t>Methodology</a:t>
            </a:r>
          </a:p>
          <a:p>
            <a:pPr lvl="1"/>
            <a:r>
              <a:rPr lang="en-GB" sz="2000" b="1" dirty="0"/>
              <a:t>seq2seq model</a:t>
            </a:r>
          </a:p>
          <a:p>
            <a:pPr lvl="2"/>
            <a:r>
              <a:rPr lang="en-GB" sz="1800" b="1" dirty="0"/>
              <a:t>GRU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(RNN; LSTM)</a:t>
            </a:r>
            <a:endParaRPr lang="en-GB" sz="1800" b="1" dirty="0"/>
          </a:p>
          <a:p>
            <a:pPr lvl="2"/>
            <a:r>
              <a:rPr lang="en-GB" sz="1800" b="1" dirty="0"/>
              <a:t>Attention</a:t>
            </a:r>
            <a:endParaRPr lang="en-US" sz="1800" b="1" dirty="0"/>
          </a:p>
          <a:p>
            <a:pPr lvl="1"/>
            <a:r>
              <a:rPr lang="en-GB" sz="2000" b="1" dirty="0"/>
              <a:t>Framework design</a:t>
            </a:r>
          </a:p>
          <a:p>
            <a:pPr lvl="1"/>
            <a:r>
              <a:rPr lang="en-US" sz="2000" b="1" dirty="0"/>
              <a:t>Detailed outline for my code</a:t>
            </a:r>
          </a:p>
          <a:p>
            <a:r>
              <a:rPr lang="en-GB" b="1" dirty="0"/>
              <a:t>Results</a:t>
            </a:r>
            <a:endParaRPr lang="en-US" dirty="0"/>
          </a:p>
          <a:p>
            <a:pPr lvl="1"/>
            <a:r>
              <a:rPr lang="en-GB" sz="2000" b="1" dirty="0"/>
              <a:t>Loss curve analysis</a:t>
            </a:r>
            <a:r>
              <a:rPr lang="en-US" sz="2000" dirty="0"/>
              <a:t> </a:t>
            </a:r>
          </a:p>
          <a:p>
            <a:pPr lvl="1"/>
            <a:r>
              <a:rPr lang="en-GB" sz="2000" b="1" dirty="0"/>
              <a:t>Attention visualization analysis</a:t>
            </a:r>
          </a:p>
          <a:p>
            <a:pPr lvl="1"/>
            <a:r>
              <a:rPr lang="en-GB" sz="2000" b="1" dirty="0"/>
              <a:t>Possible extensions</a:t>
            </a:r>
            <a:endParaRPr lang="en-US" sz="2000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1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2D2B-A74F-3C27-6851-B48EF4E3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Possible extensions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32DA-7E7B-B32D-78B9-D77FB991F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Reflection:</a:t>
            </a:r>
          </a:p>
          <a:p>
            <a:pPr lvl="1"/>
            <a:r>
              <a:rPr lang="en-US" dirty="0"/>
              <a:t>Especially in random sampling detection – </a:t>
            </a:r>
            <a:r>
              <a:rPr lang="en-GB" dirty="0"/>
              <a:t>focus on the training of lexical association distribution</a:t>
            </a:r>
            <a:r>
              <a:rPr lang="en-US" dirty="0"/>
              <a:t> </a:t>
            </a:r>
          </a:p>
          <a:p>
            <a:r>
              <a:rPr lang="en-GB" dirty="0"/>
              <a:t>BERT model</a:t>
            </a:r>
          </a:p>
          <a:p>
            <a:r>
              <a:rPr lang="en-GB" dirty="0"/>
              <a:t>Multi-task learning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FDB5-231D-3B41-E1A6-A2BA95C1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2886-48CC-89DC-D389-700642C6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https://lokalise.com/blog/machine-translation-software/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6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0704-FBB2-B36A-1F4C-B37759F0B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Problem description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6D4A-1388-AEF7-9971-18DDAD987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82" y="1690688"/>
            <a:ext cx="10659110" cy="4351338"/>
          </a:xfrm>
        </p:spPr>
        <p:txBody>
          <a:bodyPr/>
          <a:lstStyle/>
          <a:p>
            <a:r>
              <a:rPr lang="en-US" dirty="0"/>
              <a:t>Machine learning</a:t>
            </a:r>
            <a:r>
              <a:rPr lang="en-US" dirty="0">
                <a:sym typeface="Wingdings" pitchFamily="2" charset="2"/>
              </a:rPr>
              <a:t> (MT)</a:t>
            </a:r>
          </a:p>
          <a:p>
            <a:r>
              <a:rPr lang="en-US" dirty="0">
                <a:sym typeface="Wingdings" pitchFamily="2" charset="2"/>
              </a:rPr>
              <a:t>But ISN’T always good</a:t>
            </a:r>
          </a:p>
          <a:p>
            <a:r>
              <a:rPr lang="en-US" dirty="0">
                <a:sym typeface="Wingdings" pitchFamily="2" charset="2"/>
              </a:rPr>
              <a:t>Applied areas</a:t>
            </a:r>
            <a:endParaRPr lang="en-US" dirty="0"/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112387-0F5E-8A21-56AF-512647B2A236}"/>
              </a:ext>
            </a:extLst>
          </p:cNvPr>
          <p:cNvSpPr/>
          <p:nvPr/>
        </p:nvSpPr>
        <p:spPr>
          <a:xfrm>
            <a:off x="6766122" y="2285730"/>
            <a:ext cx="4788570" cy="357535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F317-EE41-5A79-6560-5E291EAD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Dataset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C8F82-8528-424D-BA71-759D1F81E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690688"/>
            <a:ext cx="6092190" cy="4348163"/>
          </a:xfrm>
        </p:spPr>
        <p:txBody>
          <a:bodyPr>
            <a:normAutofit/>
          </a:bodyPr>
          <a:lstStyle/>
          <a:p>
            <a:r>
              <a:rPr lang="en-GB" dirty="0"/>
              <a:t>a French/English parallel text</a:t>
            </a:r>
            <a:r>
              <a:rPr lang="en-US" dirty="0"/>
              <a:t> </a:t>
            </a:r>
          </a:p>
          <a:p>
            <a:pPr lvl="1"/>
            <a:r>
              <a:rPr lang="en-GB" sz="2000" dirty="0"/>
              <a:t>containing over 22.5 million sentences in both French and English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GB" dirty="0">
                <a:hlinkClick r:id="rId2"/>
              </a:rPr>
              <a:t>https://www.kaggle.com/datasets/anubhav3377/machinetranslationengfra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C924F49-7F91-C419-1A19-05791698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190" y="697230"/>
            <a:ext cx="3856616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C1E8A-8F5E-645C-7579-D19EC53900F1}"/>
              </a:ext>
            </a:extLst>
          </p:cNvPr>
          <p:cNvSpPr txBox="1"/>
          <p:nvPr/>
        </p:nvSpPr>
        <p:spPr>
          <a:xfrm>
            <a:off x="8008765" y="6140659"/>
            <a:ext cx="2422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Fig1. Part of the dataset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2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5482-8A9B-1B8E-FE16-8105830B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Methodology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A1CE8-0019-F34E-15CB-5CB3A165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455235"/>
            <a:ext cx="1065911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seq2seq task</a:t>
            </a:r>
          </a:p>
          <a:p>
            <a:pPr lvl="1"/>
            <a:r>
              <a:rPr lang="en-GB" sz="2000" dirty="0"/>
              <a:t>SOS: starting character</a:t>
            </a:r>
          </a:p>
          <a:p>
            <a:pPr lvl="1"/>
            <a:r>
              <a:rPr lang="en-US" sz="2000" dirty="0"/>
              <a:t>EOS: ending character</a:t>
            </a:r>
          </a:p>
          <a:p>
            <a:pPr lvl="1"/>
            <a:r>
              <a:rPr lang="en-GB" sz="2000" dirty="0"/>
              <a:t>E.g.: the path of “I love you”</a:t>
            </a:r>
            <a:endParaRPr lang="en-US" sz="2000" dirty="0"/>
          </a:p>
          <a:p>
            <a:pPr lvl="1"/>
            <a:r>
              <a:rPr lang="en-US" sz="2000" dirty="0"/>
              <a:t>If EOS:</a:t>
            </a:r>
          </a:p>
          <a:p>
            <a:pPr marL="914400" lvl="2" indent="0">
              <a:buNone/>
            </a:pPr>
            <a:r>
              <a:rPr lang="en-US" sz="2000" dirty="0"/>
              <a:t>End</a:t>
            </a:r>
          </a:p>
          <a:p>
            <a:pPr marL="457200" lvl="1" indent="0">
              <a:buNone/>
            </a:pPr>
            <a:r>
              <a:rPr lang="en-US" sz="2000" dirty="0"/>
              <a:t>    Else:</a:t>
            </a:r>
          </a:p>
          <a:p>
            <a:pPr marL="914400" lvl="2" indent="0">
              <a:buNone/>
            </a:pPr>
            <a:r>
              <a:rPr lang="en-US" sz="2000" dirty="0"/>
              <a:t>Continue</a:t>
            </a:r>
          </a:p>
          <a:p>
            <a:r>
              <a:rPr lang="en-US" sz="2400" dirty="0"/>
              <a:t>Also a classification task back to decoded answer</a:t>
            </a:r>
          </a:p>
          <a:p>
            <a:pPr lvl="1"/>
            <a:r>
              <a:rPr lang="en-US" sz="2200" dirty="0"/>
              <a:t>The highest probability</a:t>
            </a:r>
          </a:p>
        </p:txBody>
      </p:sp>
    </p:spTree>
    <p:extLst>
      <p:ext uri="{BB962C8B-B14F-4D97-AF65-F5344CB8AC3E}">
        <p14:creationId xmlns:p14="http://schemas.microsoft.com/office/powerpoint/2010/main" val="214574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6C60-D641-F0C9-0E6E-5EFB0F39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seq2seq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F65DB-7951-5C5D-8162-3FC316DDF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Structure:</a:t>
            </a:r>
          </a:p>
          <a:p>
            <a:pPr lvl="1"/>
            <a:r>
              <a:rPr lang="en-US" sz="2000" dirty="0"/>
              <a:t>Encoder</a:t>
            </a:r>
          </a:p>
          <a:p>
            <a:pPr lvl="1"/>
            <a:r>
              <a:rPr lang="en-US" sz="2000" dirty="0"/>
              <a:t>Decoder</a:t>
            </a:r>
          </a:p>
          <a:p>
            <a:pPr lvl="1"/>
            <a:r>
              <a:rPr lang="en-US" sz="2000" dirty="0"/>
              <a:t>Steps: E.g. I love you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Je </a:t>
            </a:r>
            <a:r>
              <a:rPr lang="en-GB" dirty="0" err="1"/>
              <a:t>vous</a:t>
            </a:r>
            <a:r>
              <a:rPr lang="en-GB" dirty="0"/>
              <a:t> </a:t>
            </a:r>
            <a:r>
              <a:rPr lang="en-GB" dirty="0" err="1"/>
              <a:t>aime</a:t>
            </a:r>
            <a:r>
              <a:rPr lang="en-GB" dirty="0"/>
              <a:t>. </a:t>
            </a:r>
            <a:endParaRPr lang="en-US" sz="2000" dirty="0"/>
          </a:p>
          <a:p>
            <a:pPr lvl="1"/>
            <a:r>
              <a:rPr lang="en-GB" sz="2000" dirty="0"/>
              <a:t>Internal implementation</a:t>
            </a:r>
            <a:endParaRPr lang="en-US" sz="2000" dirty="0"/>
          </a:p>
          <a:p>
            <a:pPr lvl="2"/>
            <a:r>
              <a:rPr lang="en-US" sz="2000" dirty="0"/>
              <a:t>GRU (will be introduced later)</a:t>
            </a:r>
          </a:p>
          <a:p>
            <a:endParaRPr lang="en-US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5ACF3ABD-6033-A978-F37C-468B3D32F4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61" y="4001294"/>
            <a:ext cx="7110767" cy="208717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3C65F-2ED6-E822-C3DE-E9409965DE1C}"/>
              </a:ext>
            </a:extLst>
          </p:cNvPr>
          <p:cNvSpPr txBox="1"/>
          <p:nvPr/>
        </p:nvSpPr>
        <p:spPr>
          <a:xfrm>
            <a:off x="4080470" y="6088466"/>
            <a:ext cx="355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Fig2. Architecture of seq2seq 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20A1-5E24-F84A-A82E-E165F2C8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traditional RNN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DEB37A3-0AA2-D29C-4AA9-62E504F9F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622" y="2419903"/>
            <a:ext cx="7442200" cy="25146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A0FC2D-17F7-846F-7625-AADDFBBBA283}"/>
              </a:ext>
            </a:extLst>
          </p:cNvPr>
          <p:cNvSpPr txBox="1"/>
          <p:nvPr/>
        </p:nvSpPr>
        <p:spPr>
          <a:xfrm>
            <a:off x="777240" y="5463663"/>
            <a:ext cx="3292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Advantages</a:t>
            </a:r>
            <a:r>
              <a:rPr lang="zh-CN" altLang="en-US" sz="2000" dirty="0"/>
              <a:t> </a:t>
            </a:r>
            <a:r>
              <a:rPr lang="en-US" altLang="zh-CN" sz="2000" dirty="0"/>
              <a:t>and drawbacks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7B314-5DFD-5488-BA28-02D07C078B0E}"/>
              </a:ext>
            </a:extLst>
          </p:cNvPr>
          <p:cNvSpPr txBox="1"/>
          <p:nvPr/>
        </p:nvSpPr>
        <p:spPr>
          <a:xfrm>
            <a:off x="3830594" y="5017387"/>
            <a:ext cx="304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Fig3. General structure of RNN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5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8D06-2683-D1BF-7B4C-55847725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577391"/>
            <a:ext cx="1065911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Recurrent Neural Networks (RNN)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2365724B-ED6A-6006-2B5C-91E9E8ED1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777" y="1933391"/>
            <a:ext cx="6917372" cy="3735381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E9E7203-B985-09F5-BD28-19694A4C0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9270" y="2230690"/>
            <a:ext cx="5843630" cy="2168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7EE59C-345B-3F10-4430-A88B7F59A593}"/>
              </a:ext>
            </a:extLst>
          </p:cNvPr>
          <p:cNvSpPr txBox="1"/>
          <p:nvPr/>
        </p:nvSpPr>
        <p:spPr>
          <a:xfrm>
            <a:off x="4259484" y="60304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9DB4F-D3FC-81EA-83D0-80C94B16EFF3}"/>
              </a:ext>
            </a:extLst>
          </p:cNvPr>
          <p:cNvSpPr txBox="1"/>
          <p:nvPr/>
        </p:nvSpPr>
        <p:spPr>
          <a:xfrm>
            <a:off x="4259484" y="5723062"/>
            <a:ext cx="343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Fig5. </a:t>
            </a:r>
            <a:r>
              <a:rPr lang="en-US" dirty="0"/>
              <a:t>Final hidden state of the RNN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D04380-49A1-25F9-BC6B-CE041C2273D5}"/>
              </a:ext>
            </a:extLst>
          </p:cNvPr>
          <p:cNvSpPr txBox="1"/>
          <p:nvPr/>
        </p:nvSpPr>
        <p:spPr>
          <a:xfrm>
            <a:off x="4259484" y="5752353"/>
            <a:ext cx="2882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Fig4. </a:t>
            </a:r>
            <a:r>
              <a:rPr lang="en-US" dirty="0"/>
              <a:t>How RNN passes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0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F1178-1DE6-A7AE-449A-8D7E118F1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365125"/>
            <a:ext cx="10720855" cy="860560"/>
          </a:xfrm>
        </p:spPr>
        <p:txBody>
          <a:bodyPr>
            <a:noAutofit/>
          </a:bodyPr>
          <a:lstStyle/>
          <a:p>
            <a:r>
              <a:rPr lang="en-US" sz="4000" dirty="0"/>
              <a:t>WHY NOT RNN: </a:t>
            </a:r>
            <a:br>
              <a:rPr lang="en-US" sz="4000" dirty="0"/>
            </a:br>
            <a:r>
              <a:rPr lang="en-US" sz="4000" dirty="0"/>
              <a:t>			Vanishing gradient problem</a:t>
            </a:r>
          </a:p>
        </p:txBody>
      </p:sp>
      <p:pic>
        <p:nvPicPr>
          <p:cNvPr id="9" name="Content Placeholder 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48F120E-433A-2E72-4757-DB832222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6" y="2678246"/>
            <a:ext cx="3040749" cy="3284009"/>
          </a:xfr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8C1A133D-254A-A462-6E8D-E8E876B4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10" y="2678245"/>
            <a:ext cx="3040748" cy="3284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342DD3-2380-5915-338B-B4693B831669}"/>
              </a:ext>
            </a:extLst>
          </p:cNvPr>
          <p:cNvSpPr txBox="1"/>
          <p:nvPr/>
        </p:nvSpPr>
        <p:spPr>
          <a:xfrm>
            <a:off x="3426107" y="6094806"/>
            <a:ext cx="482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Fig6. </a:t>
            </a:r>
            <a:r>
              <a:rPr lang="en-US" dirty="0"/>
              <a:t>Gradients shrink as it back-propagates down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14172-3B09-B937-249E-78AA69A1775E}"/>
              </a:ext>
            </a:extLst>
          </p:cNvPr>
          <p:cNvSpPr txBox="1"/>
          <p:nvPr/>
        </p:nvSpPr>
        <p:spPr>
          <a:xfrm>
            <a:off x="901501" y="1345367"/>
            <a:ext cx="5194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short term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Gradient update rule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 value won’t contribute so much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499345091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242C41"/>
      </a:dk2>
      <a:lt2>
        <a:srgbClr val="E2E8E2"/>
      </a:lt2>
      <a:accent1>
        <a:srgbClr val="C24DC3"/>
      </a:accent1>
      <a:accent2>
        <a:srgbClr val="7E3BB1"/>
      </a:accent2>
      <a:accent3>
        <a:srgbClr val="5F4DC3"/>
      </a:accent3>
      <a:accent4>
        <a:srgbClr val="3B5AB1"/>
      </a:accent4>
      <a:accent5>
        <a:srgbClr val="4D9DC3"/>
      </a:accent5>
      <a:accent6>
        <a:srgbClr val="3BB1A6"/>
      </a:accent6>
      <a:hlink>
        <a:srgbClr val="3F81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676</Words>
  <Application>Microsoft Macintosh PowerPoint</Application>
  <PresentationFormat>Widescreen</PresentationFormat>
  <Paragraphs>146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Gill Sans Nova</vt:lpstr>
      <vt:lpstr>Times New Roman</vt:lpstr>
      <vt:lpstr>Wingdings</vt:lpstr>
      <vt:lpstr>ConfettiVTI</vt:lpstr>
      <vt:lpstr>Machine Translation</vt:lpstr>
      <vt:lpstr>Content</vt:lpstr>
      <vt:lpstr>Problem description </vt:lpstr>
      <vt:lpstr>Dataset </vt:lpstr>
      <vt:lpstr>Methodology </vt:lpstr>
      <vt:lpstr>seq2seq model </vt:lpstr>
      <vt:lpstr>Architecture of a traditional RNN</vt:lpstr>
      <vt:lpstr>Recurrent Neural Networks (RNN)  </vt:lpstr>
      <vt:lpstr>WHY NOT RNN:     Vanishing gradient problem</vt:lpstr>
      <vt:lpstr>Vanilla Recurrent Neural Networks </vt:lpstr>
      <vt:lpstr>GRU </vt:lpstr>
      <vt:lpstr>LSTM and GRU</vt:lpstr>
      <vt:lpstr>Details of the differences</vt:lpstr>
      <vt:lpstr>Attention </vt:lpstr>
      <vt:lpstr>Framework design </vt:lpstr>
      <vt:lpstr>Detailed outline for my code</vt:lpstr>
      <vt:lpstr>Results </vt:lpstr>
      <vt:lpstr>Loss curve analysis </vt:lpstr>
      <vt:lpstr>Attention visualization analysis </vt:lpstr>
      <vt:lpstr>Possible extensions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Translation</dc:title>
  <dc:creator>zhangyuqian02@gmail.com</dc:creator>
  <cp:lastModifiedBy>zhangyuqian02@gmail.com</cp:lastModifiedBy>
  <cp:revision>9</cp:revision>
  <dcterms:created xsi:type="dcterms:W3CDTF">2022-06-29T17:54:33Z</dcterms:created>
  <dcterms:modified xsi:type="dcterms:W3CDTF">2022-07-01T12:52:19Z</dcterms:modified>
</cp:coreProperties>
</file>